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99" r:id="rId2"/>
    <p:sldId id="663" r:id="rId3"/>
    <p:sldId id="673" r:id="rId4"/>
    <p:sldId id="664" r:id="rId5"/>
    <p:sldId id="548" r:id="rId6"/>
    <p:sldId id="669" r:id="rId7"/>
    <p:sldId id="670" r:id="rId8"/>
    <p:sldId id="671" r:id="rId9"/>
    <p:sldId id="607" r:id="rId10"/>
    <p:sldId id="672" r:id="rId11"/>
    <p:sldId id="609" r:id="rId12"/>
    <p:sldId id="610" r:id="rId13"/>
    <p:sldId id="611" r:id="rId14"/>
    <p:sldId id="653" r:id="rId15"/>
    <p:sldId id="614" r:id="rId16"/>
    <p:sldId id="615" r:id="rId17"/>
    <p:sldId id="616" r:id="rId18"/>
    <p:sldId id="674" r:id="rId19"/>
    <p:sldId id="619" r:id="rId20"/>
    <p:sldId id="654" r:id="rId21"/>
    <p:sldId id="620" r:id="rId22"/>
    <p:sldId id="650" r:id="rId23"/>
    <p:sldId id="651" r:id="rId24"/>
    <p:sldId id="652" r:id="rId25"/>
    <p:sldId id="656" r:id="rId26"/>
    <p:sldId id="658" r:id="rId27"/>
    <p:sldId id="657" r:id="rId28"/>
    <p:sldId id="659" r:id="rId29"/>
    <p:sldId id="660" r:id="rId30"/>
    <p:sldId id="661" r:id="rId31"/>
    <p:sldId id="662" r:id="rId32"/>
    <p:sldId id="640" r:id="rId33"/>
    <p:sldId id="675" r:id="rId34"/>
    <p:sldId id="639" r:id="rId35"/>
    <p:sldId id="641" r:id="rId36"/>
    <p:sldId id="642" r:id="rId37"/>
    <p:sldId id="643" r:id="rId38"/>
    <p:sldId id="644" r:id="rId39"/>
    <p:sldId id="646" r:id="rId40"/>
    <p:sldId id="645" r:id="rId41"/>
    <p:sldId id="676" r:id="rId42"/>
    <p:sldId id="647" r:id="rId43"/>
    <p:sldId id="648" r:id="rId44"/>
    <p:sldId id="678" r:id="rId45"/>
    <p:sldId id="649" r:id="rId46"/>
    <p:sldId id="677" r:id="rId47"/>
    <p:sldId id="343" r:id="rId48"/>
    <p:sldId id="601" r:id="rId49"/>
    <p:sldId id="602" r:id="rId50"/>
    <p:sldId id="679" r:id="rId51"/>
    <p:sldId id="604" r:id="rId52"/>
    <p:sldId id="606" r:id="rId53"/>
    <p:sldId id="681" r:id="rId54"/>
    <p:sldId id="680" r:id="rId55"/>
    <p:sldId id="682" r:id="rId56"/>
    <p:sldId id="683" r:id="rId57"/>
    <p:sldId id="684" r:id="rId58"/>
    <p:sldId id="685" r:id="rId59"/>
    <p:sldId id="686" r:id="rId60"/>
    <p:sldId id="493" r:id="rId61"/>
  </p:sldIdLst>
  <p:sldSz cx="6858000" cy="5143500"/>
  <p:notesSz cx="6858000" cy="9144000"/>
  <p:custDataLst>
    <p:tags r:id="rId6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119" userDrawn="1">
          <p15:clr>
            <a:srgbClr val="A4A3A4"/>
          </p15:clr>
        </p15:guide>
        <p15:guide id="4" pos="42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E16"/>
    <a:srgbClr val="254EFB"/>
    <a:srgbClr val="FFC000"/>
    <a:srgbClr val="8EB4E3"/>
    <a:srgbClr val="252527"/>
    <a:srgbClr val="FFFFCC"/>
    <a:srgbClr val="FD5D00"/>
    <a:srgbClr val="0533F9"/>
    <a:srgbClr val="042AC7"/>
    <a:srgbClr val="155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8" autoAdjust="0"/>
    <p:restoredTop sz="93742" autoAdjust="0"/>
  </p:normalViewPr>
  <p:slideViewPr>
    <p:cSldViewPr>
      <p:cViewPr varScale="1">
        <p:scale>
          <a:sx n="127" d="100"/>
          <a:sy n="127" d="100"/>
        </p:scale>
        <p:origin x="792" y="88"/>
      </p:cViewPr>
      <p:guideLst>
        <p:guide orient="horz" pos="1620"/>
        <p:guide pos="2160"/>
        <p:guide pos="119"/>
        <p:guide pos="42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13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5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0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3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3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2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2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5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9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80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4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5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8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5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6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8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98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32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88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6"/>
          <p:cNvSpPr txBox="1">
            <a:spLocks/>
          </p:cNvSpPr>
          <p:nvPr userDrawn="1"/>
        </p:nvSpPr>
        <p:spPr>
          <a:xfrm>
            <a:off x="5157192" y="4704803"/>
            <a:ext cx="1600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05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endParaRPr lang="ko-KR" altLang="en-US" sz="105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1FBCD7A0-88A3-4686-B7A6-0AF323ECB097}"/>
              </a:ext>
            </a:extLst>
          </p:cNvPr>
          <p:cNvSpPr/>
          <p:nvPr userDrawn="1"/>
        </p:nvSpPr>
        <p:spPr>
          <a:xfrm>
            <a:off x="-19392" y="5074338"/>
            <a:ext cx="6877392" cy="9135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>
            <a:spLocks/>
          </p:cNvSpPr>
          <p:nvPr userDrawn="1"/>
        </p:nvSpPr>
        <p:spPr>
          <a:xfrm>
            <a:off x="5103186" y="146109"/>
            <a:ext cx="1600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05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endParaRPr lang="ko-KR" altLang="en-US" sz="105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7803">
            <a:off x="6042762" y="98400"/>
            <a:ext cx="412342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998731" y="2741275"/>
            <a:ext cx="4719567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998731" y="1589147"/>
            <a:ext cx="2572682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500" b="1" baseline="0">
                <a:ln w="25400">
                  <a:solidFill>
                    <a:srgbClr val="FCAE16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998730" y="3467945"/>
            <a:ext cx="4719568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880873">
            <a:off x="4849359" y="2186638"/>
            <a:ext cx="1294189" cy="981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41" y="233916"/>
            <a:ext cx="1004777" cy="1318436"/>
          </a:xfrm>
          <a:prstGeom prst="rect">
            <a:avLst/>
          </a:prstGeom>
        </p:spPr>
      </p:pic>
      <p:sp>
        <p:nvSpPr>
          <p:cNvPr id="10" name="Freeform 14"/>
          <p:cNvSpPr>
            <a:spLocks/>
          </p:cNvSpPr>
          <p:nvPr userDrawn="1"/>
        </p:nvSpPr>
        <p:spPr bwMode="auto">
          <a:xfrm rot="1927573">
            <a:off x="3472080" y="308988"/>
            <a:ext cx="2672645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004CCCC2-2A7F-44E1-9FE9-59734BFC4600}"/>
              </a:ext>
            </a:extLst>
          </p:cNvPr>
          <p:cNvSpPr/>
          <p:nvPr userDrawn="1"/>
        </p:nvSpPr>
        <p:spPr>
          <a:xfrm>
            <a:off x="-19392" y="5074338"/>
            <a:ext cx="6877392" cy="9135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103186" y="146109"/>
            <a:ext cx="1600200" cy="365125"/>
          </a:xfrm>
          <a:prstGeom prst="rect">
            <a:avLst/>
          </a:prstGeom>
        </p:spPr>
        <p:txBody>
          <a:bodyPr/>
          <a:lstStyle>
            <a:lvl1pPr algn="r">
              <a:defRPr sz="105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39233" y="76878"/>
            <a:ext cx="626810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25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39232" y="550774"/>
            <a:ext cx="626811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" y="845993"/>
            <a:ext cx="6842051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7803">
            <a:off x="6042762" y="98400"/>
            <a:ext cx="412342" cy="556055"/>
          </a:xfrm>
          <a:prstGeom prst="rect">
            <a:avLst/>
          </a:prstGeom>
        </p:spPr>
      </p:pic>
      <p:sp>
        <p:nvSpPr>
          <p:cNvPr id="8" name="직사각형 8">
            <a:extLst>
              <a:ext uri="{FF2B5EF4-FFF2-40B4-BE49-F238E27FC236}">
                <a16:creationId xmlns:a16="http://schemas.microsoft.com/office/drawing/2014/main" id="{F84AB1E0-9FCD-4CFF-A061-BE67305157BA}"/>
              </a:ext>
            </a:extLst>
          </p:cNvPr>
          <p:cNvSpPr/>
          <p:nvPr userDrawn="1"/>
        </p:nvSpPr>
        <p:spPr>
          <a:xfrm>
            <a:off x="-19392" y="5074338"/>
            <a:ext cx="6877392" cy="9135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7562"/>
          <a:stretch/>
        </p:blipFill>
        <p:spPr>
          <a:xfrm>
            <a:off x="2618877" y="133471"/>
            <a:ext cx="2149971" cy="3544786"/>
          </a:xfrm>
          <a:prstGeom prst="rect">
            <a:avLst/>
          </a:prstGeom>
        </p:spPr>
      </p:pic>
      <p:sp>
        <p:nvSpPr>
          <p:cNvPr id="2" name="Freeform 14"/>
          <p:cNvSpPr>
            <a:spLocks/>
          </p:cNvSpPr>
          <p:nvPr userDrawn="1"/>
        </p:nvSpPr>
        <p:spPr bwMode="auto">
          <a:xfrm rot="6224017" flipH="1">
            <a:off x="2145801" y="-1450031"/>
            <a:ext cx="2844846" cy="715923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400998">
            <a:off x="5577405" y="2163626"/>
            <a:ext cx="643068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461" y="714805"/>
            <a:ext cx="1004777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5778" y="3148779"/>
            <a:ext cx="3846444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700" b="1" baseline="0">
                <a:ln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63896">
            <a:off x="269184" y="2752869"/>
            <a:ext cx="1370107" cy="3185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9EE915-ADC9-4BB4-AC8E-07CB807AA1E8}"/>
              </a:ext>
            </a:extLst>
          </p:cNvPr>
          <p:cNvSpPr/>
          <p:nvPr userDrawn="1"/>
        </p:nvSpPr>
        <p:spPr>
          <a:xfrm>
            <a:off x="-19392" y="5074338"/>
            <a:ext cx="6877392" cy="9135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99323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>
            <a:extLst>
              <a:ext uri="{FF2B5EF4-FFF2-40B4-BE49-F238E27FC236}">
                <a16:creationId xmlns:a16="http://schemas.microsoft.com/office/drawing/2014/main" id="{8CEC28AF-E68D-4BC9-9CD8-970BA0244F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3" y="1"/>
            <a:ext cx="6872423" cy="5154317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B7C6D994-9F72-4F04-86C8-7554FDF3306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482773" y="-1"/>
            <a:ext cx="1376831" cy="597166"/>
          </a:xfrm>
          <a:prstGeom prst="rect">
            <a:avLst/>
          </a:prstGeom>
        </p:spPr>
      </p:pic>
      <p:sp>
        <p:nvSpPr>
          <p:cNvPr id="10" name="Rectangle 69">
            <a:extLst>
              <a:ext uri="{FF2B5EF4-FFF2-40B4-BE49-F238E27FC236}">
                <a16:creationId xmlns:a16="http://schemas.microsoft.com/office/drawing/2014/main" id="{00E4683C-7BDD-4D21-8CB1-1BA6956112C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14424" y="597165"/>
            <a:ext cx="6872424" cy="1929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598431C-B9BD-4CC2-94C2-FE32B822925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11762" y="-1"/>
            <a:ext cx="1270209" cy="595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341CE-C9A6-4F05-B4A2-99F905C55D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027" y="4641"/>
            <a:ext cx="3029294" cy="591073"/>
          </a:xfrm>
          <a:prstGeom prst="rect">
            <a:avLst/>
          </a:prstGeom>
        </p:spPr>
      </p:pic>
      <p:pic>
        <p:nvPicPr>
          <p:cNvPr id="13" name="Picture 72">
            <a:extLst>
              <a:ext uri="{FF2B5EF4-FFF2-40B4-BE49-F238E27FC236}">
                <a16:creationId xmlns:a16="http://schemas.microsoft.com/office/drawing/2014/main" id="{0C4034A1-BFB1-439F-A97D-FC831B363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71" y="4641"/>
            <a:ext cx="1386464" cy="5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8">
            <a:extLst>
              <a:ext uri="{FF2B5EF4-FFF2-40B4-BE49-F238E27FC236}">
                <a16:creationId xmlns:a16="http://schemas.microsoft.com/office/drawing/2014/main" id="{69D2EAF7-DC49-43AE-A3B5-E6805BC61EC6}"/>
              </a:ext>
            </a:extLst>
          </p:cNvPr>
          <p:cNvSpPr/>
          <p:nvPr userDrawn="1"/>
        </p:nvSpPr>
        <p:spPr>
          <a:xfrm>
            <a:off x="-19392" y="5074338"/>
            <a:ext cx="6877392" cy="9135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079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1" r:id="rId5"/>
    <p:sldLayoutId id="2147483659" r:id="rId6"/>
  </p:sldLayoutIdLst>
  <p:hf hdr="0" ftr="0" dt="0"/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5"/>
          <p:cNvSpPr>
            <a:spLocks noChangeArrowheads="1"/>
          </p:cNvSpPr>
          <p:nvPr/>
        </p:nvSpPr>
        <p:spPr bwMode="gray">
          <a:xfrm>
            <a:off x="-13871" y="0"/>
            <a:ext cx="1728192" cy="23808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66"/>
          <p:cNvSpPr>
            <a:spLocks noChangeArrowheads="1"/>
          </p:cNvSpPr>
          <p:nvPr/>
        </p:nvSpPr>
        <p:spPr bwMode="gray">
          <a:xfrm>
            <a:off x="1700809" y="2571750"/>
            <a:ext cx="3456384" cy="9025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" name="Rectangle 67"/>
          <p:cNvSpPr>
            <a:spLocks noChangeArrowheads="1"/>
          </p:cNvSpPr>
          <p:nvPr/>
        </p:nvSpPr>
        <p:spPr bwMode="gray">
          <a:xfrm>
            <a:off x="-13871" y="2379806"/>
            <a:ext cx="6861583" cy="191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" name="Object 68"/>
          <p:cNvGraphicFramePr>
            <a:graphicFrameLocks noChangeAspect="1"/>
          </p:cNvGraphicFramePr>
          <p:nvPr/>
        </p:nvGraphicFramePr>
        <p:xfrm>
          <a:off x="3429000" y="-2523"/>
          <a:ext cx="1728192" cy="238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" name="Image" r:id="rId4" imgW="4330159" imgH="6146032" progId="Photoshop.Image.6">
                  <p:embed/>
                </p:oleObj>
              </mc:Choice>
              <mc:Fallback>
                <p:oleObj name="Image" r:id="rId4" imgW="4330159" imgH="6146032" progId="Photoshop.Image.6">
                  <p:embed/>
                  <p:pic>
                    <p:nvPicPr>
                      <p:cNvPr id="15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23"/>
                        <a:ext cx="1728192" cy="2388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9"/>
          <p:cNvGraphicFramePr>
            <a:graphicFrameLocks noChangeAspect="1"/>
          </p:cNvGraphicFramePr>
          <p:nvPr/>
        </p:nvGraphicFramePr>
        <p:xfrm>
          <a:off x="1700808" y="-4033"/>
          <a:ext cx="1728552" cy="238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9" name="Image" r:id="rId6" imgW="2526984" imgH="3428571" progId="Photoshop.Image.6">
                  <p:embed/>
                </p:oleObj>
              </mc:Choice>
              <mc:Fallback>
                <p:oleObj name="Image" r:id="rId6" imgW="2526984" imgH="3428571" progId="Photoshop.Image.6">
                  <p:embed/>
                  <p:pic>
                    <p:nvPicPr>
                      <p:cNvPr id="1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808" y="-4033"/>
                        <a:ext cx="1728552" cy="2388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92" y="-8196"/>
            <a:ext cx="1700808" cy="23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/>
          <p:nvPr/>
        </p:nvSpPr>
        <p:spPr>
          <a:xfrm>
            <a:off x="1714321" y="3075806"/>
            <a:ext cx="3442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</a:t>
            </a:r>
            <a:r>
              <a:rPr lang="en-US" altLang="zh-CN" sz="2000" b="1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1700806" y="2520795"/>
            <a:ext cx="3456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u="sng" dirty="0">
                <a:solidFill>
                  <a:srgbClr val="FFFFFF"/>
                </a:solidFill>
                <a:effectLst/>
              </a:rPr>
              <a:t>分布式</a:t>
            </a:r>
            <a:r>
              <a:rPr lang="zh-CN" altLang="en-US" sz="3600" b="1" u="sng" dirty="0">
                <a:solidFill>
                  <a:srgbClr val="FFFFFF"/>
                </a:solidFill>
              </a:rPr>
              <a:t>系统</a:t>
            </a:r>
            <a:endParaRPr lang="en-US" sz="3600" b="1" u="sng" dirty="0">
              <a:solidFill>
                <a:srgbClr val="FFFFFF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1256" y="521257"/>
            <a:ext cx="1390911" cy="1406983"/>
            <a:chOff x="2398128" y="3406153"/>
            <a:chExt cx="1390911" cy="1406983"/>
          </a:xfrm>
        </p:grpSpPr>
        <p:sp>
          <p:nvSpPr>
            <p:cNvPr id="2" name="椭圆 1"/>
            <p:cNvSpPr/>
            <p:nvPr/>
          </p:nvSpPr>
          <p:spPr>
            <a:xfrm>
              <a:off x="2398129" y="3406153"/>
              <a:ext cx="1390910" cy="1406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Picture 80" descr="https://gss3.bdstatic.com/7Po3dSag_xI4khGkpoWK1HF6hhy/baike/c0%3Dbaike92%2C5%2C5%2C92%2C30/sign=e0c646358926cffc7d27b7e0d86821f5/b3119313b07eca8032bb094b9a2397dda04483db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128" y="3406153"/>
              <a:ext cx="1390911" cy="140698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958867" y="3746525"/>
            <a:ext cx="5080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陈鹏飞 吴维刚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{chchenpf7, </a:t>
            </a:r>
            <a:r>
              <a:rPr lang="en-US" altLang="zh-CN" sz="1600" b="1" dirty="0" err="1">
                <a:solidFill>
                  <a:schemeClr val="bg1"/>
                </a:solidFill>
                <a:latin typeface="+mn-ea"/>
              </a:rPr>
              <a:t>wuweig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}@mail.sysu.edu.cn </a:t>
            </a: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主页：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http://cse.sysu.edu.cn/</a:t>
            </a:r>
          </a:p>
        </p:txBody>
      </p:sp>
    </p:spTree>
    <p:extLst>
      <p:ext uri="{BB962C8B-B14F-4D97-AF65-F5344CB8AC3E}">
        <p14:creationId xmlns:p14="http://schemas.microsoft.com/office/powerpoint/2010/main" val="290516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74CB85-DFF3-4F93-B1A3-445E98B142AE}"/>
              </a:ext>
            </a:extLst>
          </p:cNvPr>
          <p:cNvSpPr txBox="1"/>
          <p:nvPr/>
        </p:nvSpPr>
        <p:spPr>
          <a:xfrm>
            <a:off x="512676" y="1593298"/>
            <a:ext cx="5832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每个</a:t>
            </a:r>
            <a:r>
              <a:rPr lang="en-US" altLang="zh-CN" sz="1600" dirty="0">
                <a:solidFill>
                  <a:schemeClr val="bg1"/>
                </a:solidFill>
              </a:rPr>
              <a:t>Acceptor </a:t>
            </a:r>
            <a:r>
              <a:rPr lang="zh-CN" altLang="en-US" sz="1600" dirty="0">
                <a:solidFill>
                  <a:schemeClr val="bg1"/>
                </a:solidFill>
              </a:rPr>
              <a:t>发送 </a:t>
            </a:r>
            <a:r>
              <a:rPr lang="en-US" altLang="zh-CN" sz="1600" dirty="0">
                <a:solidFill>
                  <a:schemeClr val="bg1"/>
                </a:solidFill>
              </a:rPr>
              <a:t>Learn</a:t>
            </a:r>
            <a:r>
              <a:rPr lang="zh-CN" altLang="en-US" sz="1600" dirty="0">
                <a:solidFill>
                  <a:schemeClr val="bg1"/>
                </a:solidFill>
              </a:rPr>
              <a:t>消息到所有 </a:t>
            </a:r>
            <a:r>
              <a:rPr lang="en-US" altLang="zh-CN" sz="1600" dirty="0">
                <a:solidFill>
                  <a:schemeClr val="bg1"/>
                </a:solidFill>
              </a:rPr>
              <a:t>Learner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当一个</a:t>
            </a:r>
            <a:r>
              <a:rPr lang="en-US" altLang="zh-CN" sz="1600" dirty="0">
                <a:solidFill>
                  <a:schemeClr val="bg1"/>
                </a:solidFill>
              </a:rPr>
              <a:t>Learner</a:t>
            </a:r>
            <a:r>
              <a:rPr lang="zh-CN" altLang="en-US" sz="1600" dirty="0">
                <a:solidFill>
                  <a:schemeClr val="bg1"/>
                </a:solidFill>
              </a:rPr>
              <a:t>收到大多数</a:t>
            </a:r>
            <a:r>
              <a:rPr lang="en-US" altLang="zh-CN" sz="1600" dirty="0" err="1">
                <a:solidFill>
                  <a:schemeClr val="bg1"/>
                </a:solidFill>
              </a:rPr>
              <a:t>Accpetor</a:t>
            </a:r>
            <a:r>
              <a:rPr lang="zh-CN" altLang="en-US" sz="1600" dirty="0">
                <a:solidFill>
                  <a:schemeClr val="bg1"/>
                </a:solidFill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</a:rPr>
              <a:t>Learn</a:t>
            </a:r>
            <a:r>
              <a:rPr lang="zh-CN" altLang="en-US" sz="1600" dirty="0">
                <a:solidFill>
                  <a:schemeClr val="bg1"/>
                </a:solidFill>
              </a:rPr>
              <a:t>消息，知道一个值被确定了。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多数场合下 </a:t>
            </a:r>
            <a:r>
              <a:rPr lang="en-US" altLang="zh-CN" sz="1600" dirty="0">
                <a:solidFill>
                  <a:schemeClr val="bg1"/>
                </a:solidFill>
              </a:rPr>
              <a:t>Proposer </a:t>
            </a:r>
            <a:r>
              <a:rPr lang="zh-CN" altLang="en-US" sz="1600" dirty="0">
                <a:solidFill>
                  <a:schemeClr val="bg1"/>
                </a:solidFill>
              </a:rPr>
              <a:t>就是一个 </a:t>
            </a:r>
            <a:r>
              <a:rPr lang="en-US" altLang="zh-CN" sz="1600" dirty="0">
                <a:solidFill>
                  <a:schemeClr val="bg1"/>
                </a:solidFill>
              </a:rPr>
              <a:t>Learner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zh-CN" altLang="en-US" sz="16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258DA03-1876-4247-AB07-FA7AC2C1FA02}"/>
              </a:ext>
            </a:extLst>
          </p:cNvPr>
          <p:cNvSpPr txBox="1"/>
          <p:nvPr/>
        </p:nvSpPr>
        <p:spPr>
          <a:xfrm>
            <a:off x="44624" y="843558"/>
            <a:ext cx="1710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阶段</a:t>
            </a:r>
            <a:r>
              <a:rPr lang="en-US" altLang="zh-CN" sz="2000" b="1" dirty="0">
                <a:solidFill>
                  <a:srgbClr val="FFC000"/>
                </a:solidFill>
              </a:rPr>
              <a:t>2b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6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44624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例子</a:t>
            </a:r>
            <a:r>
              <a:rPr lang="en-US" altLang="zh-CN" sz="2000" b="1" dirty="0">
                <a:solidFill>
                  <a:srgbClr val="FFC000"/>
                </a:solidFill>
              </a:rPr>
              <a:t>1</a:t>
            </a:r>
            <a:r>
              <a:rPr lang="zh-CN" altLang="en-US" sz="2000" b="1" dirty="0">
                <a:solidFill>
                  <a:srgbClr val="FFC000"/>
                </a:solidFill>
              </a:rPr>
              <a:t>：无冲突</a:t>
            </a:r>
            <a:r>
              <a:rPr lang="en-US" altLang="zh-CN" sz="2000" b="1" dirty="0">
                <a:solidFill>
                  <a:srgbClr val="FFC000"/>
                </a:solidFill>
              </a:rPr>
              <a:t> 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EE615-C35E-498C-89AB-8A657729A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2" b="11738"/>
          <a:stretch/>
        </p:blipFill>
        <p:spPr>
          <a:xfrm>
            <a:off x="692696" y="1563638"/>
            <a:ext cx="547260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32461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例子</a:t>
            </a:r>
            <a:r>
              <a:rPr lang="en-US" altLang="zh-CN" sz="2000" b="1" dirty="0">
                <a:solidFill>
                  <a:srgbClr val="FFC000"/>
                </a:solidFill>
              </a:rPr>
              <a:t>2</a:t>
            </a:r>
            <a:r>
              <a:rPr lang="zh-CN" altLang="en-US" sz="2000" b="1" dirty="0">
                <a:solidFill>
                  <a:srgbClr val="FFC000"/>
                </a:solidFill>
              </a:rPr>
              <a:t>：解决并发写冲突</a:t>
            </a:r>
            <a:r>
              <a:rPr lang="en-US" altLang="zh-CN" sz="2000" b="1" dirty="0">
                <a:solidFill>
                  <a:srgbClr val="FFC000"/>
                </a:solidFill>
              </a:rPr>
              <a:t> 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A6A907-F763-403B-A406-D4EEA788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4" y="1347614"/>
            <a:ext cx="6120680" cy="35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44624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例子</a:t>
            </a:r>
            <a:r>
              <a:rPr lang="en-US" altLang="zh-CN" sz="2000" b="1" dirty="0">
                <a:solidFill>
                  <a:srgbClr val="FFC000"/>
                </a:solidFill>
              </a:rPr>
              <a:t>3</a:t>
            </a:r>
            <a:r>
              <a:rPr lang="zh-CN" altLang="en-US" sz="2000" b="1" dirty="0">
                <a:solidFill>
                  <a:srgbClr val="FFC000"/>
                </a:solidFill>
              </a:rPr>
              <a:t>：</a:t>
            </a:r>
            <a:r>
              <a:rPr lang="en-US" altLang="zh-CN" sz="2000" b="1" dirty="0">
                <a:solidFill>
                  <a:srgbClr val="FFC000"/>
                </a:solidFill>
              </a:rPr>
              <a:t>X </a:t>
            </a:r>
            <a:r>
              <a:rPr lang="zh-CN" altLang="en-US" sz="2000" b="1" dirty="0">
                <a:solidFill>
                  <a:srgbClr val="FFC000"/>
                </a:solidFill>
              </a:rPr>
              <a:t>不会修改确定的 </a:t>
            </a:r>
            <a:r>
              <a:rPr lang="en-US" altLang="zh-CN" sz="2000" b="1" dirty="0">
                <a:solidFill>
                  <a:srgbClr val="FFC000"/>
                </a:solidFill>
              </a:rPr>
              <a:t>V 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6FF18A-5FF8-4068-934F-6D7C7EC2A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24" b="14747"/>
          <a:stretch/>
        </p:blipFill>
        <p:spPr>
          <a:xfrm>
            <a:off x="332656" y="1635646"/>
            <a:ext cx="3960440" cy="30243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74CB85-DFF3-4F93-B1A3-445E98B142AE}"/>
              </a:ext>
            </a:extLst>
          </p:cNvPr>
          <p:cNvSpPr txBox="1"/>
          <p:nvPr/>
        </p:nvSpPr>
        <p:spPr>
          <a:xfrm>
            <a:off x="4365104" y="2787774"/>
            <a:ext cx="2160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X </a:t>
            </a:r>
            <a:r>
              <a:rPr lang="zh-CN" altLang="en-US" sz="1600" dirty="0">
                <a:solidFill>
                  <a:schemeClr val="bg1"/>
                </a:solidFill>
              </a:rPr>
              <a:t>只能选择 </a:t>
            </a:r>
            <a:r>
              <a:rPr lang="en-US" altLang="zh-CN" sz="1600" dirty="0">
                <a:solidFill>
                  <a:schemeClr val="bg1"/>
                </a:solidFill>
              </a:rPr>
              <a:t>v=“y”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因为它可能是一个被确定的值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106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FC17CFC0-82D0-420A-8FE0-7AD54E7618C0}"/>
              </a:ext>
            </a:extLst>
          </p:cNvPr>
          <p:cNvGrpSpPr/>
          <p:nvPr/>
        </p:nvGrpSpPr>
        <p:grpSpPr>
          <a:xfrm>
            <a:off x="116632" y="1673536"/>
            <a:ext cx="6584013" cy="2849815"/>
            <a:chOff x="765961" y="1580292"/>
            <a:chExt cx="5298590" cy="2475084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B93CDA7-6BA5-4C8B-ABC5-99D1B80B4D1B}"/>
                </a:ext>
              </a:extLst>
            </p:cNvPr>
            <p:cNvCxnSpPr>
              <a:cxnSpLocks/>
            </p:cNvCxnSpPr>
            <p:nvPr/>
          </p:nvCxnSpPr>
          <p:spPr>
            <a:xfrm>
              <a:off x="2430933" y="2241550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B208448-7E44-4AE3-9D65-80E06D04DF89}"/>
                </a:ext>
              </a:extLst>
            </p:cNvPr>
            <p:cNvSpPr txBox="1"/>
            <p:nvPr/>
          </p:nvSpPr>
          <p:spPr>
            <a:xfrm>
              <a:off x="765961" y="1580292"/>
              <a:ext cx="978691" cy="294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C000"/>
                  </a:solidFill>
                </a:rPr>
                <a:t>Proposers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A1FAFD4-F167-4644-BE68-92060C27445A}"/>
                </a:ext>
              </a:extLst>
            </p:cNvPr>
            <p:cNvSpPr txBox="1"/>
            <p:nvPr/>
          </p:nvSpPr>
          <p:spPr>
            <a:xfrm>
              <a:off x="5030437" y="1580292"/>
              <a:ext cx="973365" cy="29403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C000"/>
                  </a:solidFill>
                </a:rPr>
                <a:t>Acceptors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A5B8C9-63F8-497F-B6F8-EBB5963C8DE2}"/>
                </a:ext>
              </a:extLst>
            </p:cNvPr>
            <p:cNvSpPr txBox="1"/>
            <p:nvPr/>
          </p:nvSpPr>
          <p:spPr>
            <a:xfrm>
              <a:off x="771669" y="2030827"/>
              <a:ext cx="1656525" cy="40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Choose unique proposal #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0C74EB-855D-4A87-B98F-B7AEFF409ED8}"/>
                </a:ext>
              </a:extLst>
            </p:cNvPr>
            <p:cNvSpPr txBox="1"/>
            <p:nvPr/>
          </p:nvSpPr>
          <p:spPr>
            <a:xfrm>
              <a:off x="771669" y="3814800"/>
              <a:ext cx="1497637" cy="24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Majority? Value decided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7A2BD7C-7068-4EBE-942A-7A2A1264F419}"/>
                </a:ext>
              </a:extLst>
            </p:cNvPr>
            <p:cNvSpPr txBox="1"/>
            <p:nvPr/>
          </p:nvSpPr>
          <p:spPr>
            <a:xfrm>
              <a:off x="771669" y="2784314"/>
              <a:ext cx="1807332" cy="561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Majority? Select value for highest proposal # returned; 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</a:rPr>
                <a:t>if none, choose own value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FECAE83-3A18-43DE-AED6-9CF1B0EA334C}"/>
                </a:ext>
              </a:extLst>
            </p:cNvPr>
            <p:cNvSpPr txBox="1"/>
            <p:nvPr/>
          </p:nvSpPr>
          <p:spPr>
            <a:xfrm>
              <a:off x="4263532" y="2420728"/>
              <a:ext cx="1796840" cy="24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proposal # &gt; any previous?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9BF4EBD-7E5E-4C81-8BE7-15C57A85A603}"/>
                </a:ext>
              </a:extLst>
            </p:cNvPr>
            <p:cNvSpPr txBox="1"/>
            <p:nvPr/>
          </p:nvSpPr>
          <p:spPr>
            <a:xfrm>
              <a:off x="4176678" y="3429793"/>
              <a:ext cx="1887873" cy="24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proposal # &gt;= any previous?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29D3F6D-FEF2-49C5-A327-0A1B375178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0933" y="2694725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CE24BD7-366E-45B1-AF05-CD76BE169D12}"/>
                </a:ext>
              </a:extLst>
            </p:cNvPr>
            <p:cNvCxnSpPr>
              <a:cxnSpLocks/>
            </p:cNvCxnSpPr>
            <p:nvPr/>
          </p:nvCxnSpPr>
          <p:spPr>
            <a:xfrm>
              <a:off x="2434108" y="3253592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BFD9080-3F5C-4209-9256-4089BB5B7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0933" y="3677468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997E564-EE4D-4E72-872E-FD55517B40AC}"/>
                </a:ext>
              </a:extLst>
            </p:cNvPr>
            <p:cNvCxnSpPr>
              <a:cxnSpLocks/>
            </p:cNvCxnSpPr>
            <p:nvPr/>
          </p:nvCxnSpPr>
          <p:spPr>
            <a:xfrm>
              <a:off x="2430933" y="2313195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3F1A875-5AE5-4B16-A24D-0180DC633818}"/>
                </a:ext>
              </a:extLst>
            </p:cNvPr>
            <p:cNvCxnSpPr>
              <a:cxnSpLocks/>
            </p:cNvCxnSpPr>
            <p:nvPr/>
          </p:nvCxnSpPr>
          <p:spPr>
            <a:xfrm>
              <a:off x="2430933" y="2166738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7953A66D-D6FE-44DC-BD29-1DF17704F96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151" y="3325237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AC8DAED-9900-4770-84F8-B7CB56FDB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94" y="3178780"/>
              <a:ext cx="1728192" cy="17917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3D8C9AA-22AA-4C89-842B-69D8CCA7FCF7}"/>
                </a:ext>
              </a:extLst>
            </p:cNvPr>
            <p:cNvSpPr txBox="1"/>
            <p:nvPr/>
          </p:nvSpPr>
          <p:spPr>
            <a:xfrm rot="385594">
              <a:off x="2923917" y="2011432"/>
              <a:ext cx="754469" cy="24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Proposal #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0753451-ACA8-44CB-9A9D-13F02214F693}"/>
                </a:ext>
              </a:extLst>
            </p:cNvPr>
            <p:cNvSpPr txBox="1"/>
            <p:nvPr/>
          </p:nvSpPr>
          <p:spPr>
            <a:xfrm rot="21249182">
              <a:off x="2596833" y="2556806"/>
              <a:ext cx="1496722" cy="40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highest # accepted,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corresponding value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9431E15-F40C-4A77-A9EE-3D036DEE3AE5}"/>
                </a:ext>
              </a:extLst>
            </p:cNvPr>
            <p:cNvSpPr txBox="1"/>
            <p:nvPr/>
          </p:nvSpPr>
          <p:spPr>
            <a:xfrm rot="385594">
              <a:off x="2757709" y="3065798"/>
              <a:ext cx="1086887" cy="24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#, value selected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5618C1E-6521-4947-8E41-B1DD0E7E27CD}"/>
                </a:ext>
              </a:extLst>
            </p:cNvPr>
            <p:cNvSpPr txBox="1"/>
            <p:nvPr/>
          </p:nvSpPr>
          <p:spPr>
            <a:xfrm rot="21249182">
              <a:off x="2869852" y="3532450"/>
              <a:ext cx="982456" cy="24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value accepted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1">
            <a:extLst>
              <a:ext uri="{FF2B5EF4-FFF2-40B4-BE49-F238E27FC236}">
                <a16:creationId xmlns:a16="http://schemas.microsoft.com/office/drawing/2014/main" id="{B5E32DB1-732C-4E08-AC8F-83FB890E5674}"/>
              </a:ext>
            </a:extLst>
          </p:cNvPr>
          <p:cNvSpPr txBox="1"/>
          <p:nvPr/>
        </p:nvSpPr>
        <p:spPr>
          <a:xfrm>
            <a:off x="44624" y="833676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概括</a:t>
            </a:r>
          </a:p>
        </p:txBody>
      </p:sp>
    </p:spTree>
    <p:extLst>
      <p:ext uri="{BB962C8B-B14F-4D97-AF65-F5344CB8AC3E}">
        <p14:creationId xmlns:p14="http://schemas.microsoft.com/office/powerpoint/2010/main" val="91103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28517" y="880722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正确性</a:t>
            </a:r>
            <a:r>
              <a:rPr lang="en-US" altLang="zh-CN" sz="2000" b="1" dirty="0">
                <a:solidFill>
                  <a:srgbClr val="FFC000"/>
                </a:solidFill>
              </a:rPr>
              <a:t> – Safety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255CE3-C882-44FE-822A-2D116A8CC95D}"/>
              </a:ext>
            </a:extLst>
          </p:cNvPr>
          <p:cNvSpPr txBox="1"/>
          <p:nvPr/>
        </p:nvSpPr>
        <p:spPr>
          <a:xfrm>
            <a:off x="218925" y="2499742"/>
            <a:ext cx="6525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Decision</a:t>
            </a:r>
            <a:r>
              <a:rPr lang="en-US" altLang="zh-CN" sz="1600" dirty="0">
                <a:solidFill>
                  <a:schemeClr val="bg1"/>
                </a:solidFill>
              </a:rPr>
              <a:t> = </a:t>
            </a:r>
            <a:r>
              <a:rPr lang="en-US" altLang="zh-CN" sz="1600" dirty="0">
                <a:solidFill>
                  <a:srgbClr val="FFC000"/>
                </a:solidFill>
              </a:rPr>
              <a:t>Majority</a:t>
            </a:r>
            <a:r>
              <a:rPr lang="en-US" altLang="zh-CN" sz="1600" dirty="0">
                <a:solidFill>
                  <a:schemeClr val="bg1"/>
                </a:solidFill>
              </a:rPr>
              <a:t> (any two majorities share at lease one element)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B3D2E2-3FDA-4D36-A92F-0249A6B95783}"/>
              </a:ext>
            </a:extLst>
          </p:cNvPr>
          <p:cNvSpPr txBox="1"/>
          <p:nvPr/>
        </p:nvSpPr>
        <p:spPr>
          <a:xfrm>
            <a:off x="186221" y="2980390"/>
            <a:ext cx="6669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Therefore after the round in which there is a decision, any subsequent round involves </a:t>
            </a:r>
            <a:r>
              <a:rPr lang="en-US" altLang="zh-CN" sz="1600" dirty="0">
                <a:solidFill>
                  <a:srgbClr val="FFC000"/>
                </a:solidFill>
              </a:rPr>
              <a:t>at least one acceptor </a:t>
            </a:r>
            <a:r>
              <a:rPr lang="en-US" altLang="zh-CN" sz="1600" dirty="0">
                <a:solidFill>
                  <a:schemeClr val="bg1"/>
                </a:solidFill>
              </a:rPr>
              <a:t>that has accepted </a:t>
            </a: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5C1F4-DC46-4113-8403-10D185C8E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51" t="46721" b="3096"/>
          <a:stretch/>
        </p:blipFill>
        <p:spPr>
          <a:xfrm>
            <a:off x="2564904" y="3673007"/>
            <a:ext cx="1368152" cy="1279885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181265D0-0753-432B-9F5F-5A3E92616398}"/>
              </a:ext>
            </a:extLst>
          </p:cNvPr>
          <p:cNvSpPr txBox="1"/>
          <p:nvPr/>
        </p:nvSpPr>
        <p:spPr>
          <a:xfrm>
            <a:off x="218925" y="1494532"/>
            <a:ext cx="6120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Property: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If a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value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is </a:t>
            </a:r>
            <a:r>
              <a:rPr lang="en-US" altLang="zh-CN" sz="1600" dirty="0">
                <a:solidFill>
                  <a:srgbClr val="FFC000"/>
                </a:solidFill>
              </a:rPr>
              <a:t>chosen</a:t>
            </a:r>
            <a:r>
              <a:rPr lang="en-US" altLang="zh-CN" sz="1600" dirty="0">
                <a:solidFill>
                  <a:schemeClr val="bg1"/>
                </a:solidFill>
              </a:rPr>
              <a:t> at proposal number 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dirty="0">
                <a:solidFill>
                  <a:schemeClr val="bg1"/>
                </a:solidFill>
              </a:rPr>
              <a:t>, any value sent out in phase2 of any later proposal numbers must be also </a:t>
            </a: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zh-CN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25631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44624" y="865331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正确性 </a:t>
            </a:r>
            <a:r>
              <a:rPr lang="en-US" altLang="zh-CN" sz="2000" b="1" dirty="0">
                <a:solidFill>
                  <a:srgbClr val="FFC000"/>
                </a:solidFill>
              </a:rPr>
              <a:t>– Safety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255CE3-C882-44FE-822A-2D116A8CC95D}"/>
              </a:ext>
            </a:extLst>
          </p:cNvPr>
          <p:cNvSpPr txBox="1"/>
          <p:nvPr/>
        </p:nvSpPr>
        <p:spPr>
          <a:xfrm>
            <a:off x="404664" y="1419622"/>
            <a:ext cx="5904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Now suppose our claim is not true, and </a:t>
            </a:r>
          </a:p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    let </a:t>
            </a:r>
            <a:r>
              <a:rPr lang="en-US" altLang="zh-CN" sz="1600" b="1" i="1" dirty="0">
                <a:solidFill>
                  <a:schemeClr val="bg1"/>
                </a:solidFill>
              </a:rPr>
              <a:t>m</a:t>
            </a:r>
            <a:r>
              <a:rPr lang="en-US" altLang="zh-CN" sz="1600" dirty="0">
                <a:solidFill>
                  <a:schemeClr val="bg1"/>
                </a:solidFill>
              </a:rPr>
              <a:t> is the first proposal number that is later than </a:t>
            </a:r>
            <a:r>
              <a:rPr lang="en-US" altLang="zh-CN" sz="1600" i="1" dirty="0">
                <a:solidFill>
                  <a:schemeClr val="bg1"/>
                </a:solidFill>
              </a:rPr>
              <a:t>n</a:t>
            </a:r>
            <a:r>
              <a:rPr lang="en-US" altLang="zh-CN" sz="1600" dirty="0">
                <a:solidFill>
                  <a:schemeClr val="bg1"/>
                </a:solidFill>
              </a:rPr>
              <a:t> and </a:t>
            </a:r>
          </a:p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    in Phase2, the value sent out is </a:t>
            </a:r>
            <a:r>
              <a:rPr lang="en-US" altLang="zh-CN" sz="1600" b="1" i="1" dirty="0">
                <a:solidFill>
                  <a:schemeClr val="bg1"/>
                </a:solidFill>
              </a:rPr>
              <a:t>w </a:t>
            </a:r>
            <a:r>
              <a:rPr lang="zh-CN" altLang="en-US" sz="1600" b="1" i="1" dirty="0">
                <a:solidFill>
                  <a:schemeClr val="bg1"/>
                </a:solidFill>
              </a:rPr>
              <a:t>≠ </a:t>
            </a: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endParaRPr lang="zh-CN" altLang="en-US" sz="1600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C13B8-4C68-4341-97B5-51952C07FC99}"/>
              </a:ext>
            </a:extLst>
          </p:cNvPr>
          <p:cNvSpPr txBox="1"/>
          <p:nvPr/>
        </p:nvSpPr>
        <p:spPr>
          <a:xfrm>
            <a:off x="412278" y="2478147"/>
            <a:ext cx="5904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This is not possible, because </a:t>
            </a:r>
          </a:p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    if the proposal </a:t>
            </a: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dirty="0">
                <a:solidFill>
                  <a:schemeClr val="bg1"/>
                </a:solidFill>
              </a:rPr>
              <a:t> was able to start Phase2 for </a:t>
            </a:r>
            <a:r>
              <a:rPr lang="en-US" altLang="zh-CN" sz="1600" b="1" i="1" dirty="0">
                <a:solidFill>
                  <a:schemeClr val="bg1"/>
                </a:solidFill>
              </a:rPr>
              <a:t>w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</a:p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    it means: a majority to accept round for </a:t>
            </a:r>
            <a:r>
              <a:rPr lang="en-US" altLang="zh-CN" sz="1600" i="1" dirty="0">
                <a:solidFill>
                  <a:schemeClr val="bg1"/>
                </a:solidFill>
              </a:rPr>
              <a:t>m</a:t>
            </a:r>
            <a:r>
              <a:rPr lang="en-US" altLang="zh-CN" sz="1600" dirty="0">
                <a:solidFill>
                  <a:schemeClr val="bg1"/>
                </a:solidFill>
              </a:rPr>
              <a:t> (for </a:t>
            </a:r>
            <a:r>
              <a:rPr lang="en-US" altLang="zh-CN" sz="1600" b="1" i="1" dirty="0">
                <a:solidFill>
                  <a:schemeClr val="bg1"/>
                </a:solidFill>
              </a:rPr>
              <a:t>m &gt; n</a:t>
            </a:r>
            <a:r>
              <a:rPr lang="en-US" altLang="zh-CN" sz="1600" dirty="0">
                <a:solidFill>
                  <a:schemeClr val="bg1"/>
                </a:solidFill>
              </a:rPr>
              <a:t>). </a:t>
            </a:r>
          </a:p>
          <a:p>
            <a:pPr latinLnBrk="0"/>
            <a:r>
              <a:rPr lang="en-US" altLang="zh-CN" sz="1600" dirty="0">
                <a:solidFill>
                  <a:schemeClr val="bg1"/>
                </a:solidFill>
              </a:rPr>
              <a:t>So,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dirty="0">
                <a:solidFill>
                  <a:schemeClr val="bg1"/>
                </a:solidFill>
              </a:rPr>
              <a:t> would not have been the value decided,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dirty="0">
                <a:solidFill>
                  <a:schemeClr val="bg1"/>
                </a:solidFill>
              </a:rPr>
              <a:t> would have been proposed by </a:t>
            </a:r>
            <a:r>
              <a:rPr lang="en-US" altLang="zh-CN" sz="1600" b="1" i="1" dirty="0">
                <a:solidFill>
                  <a:schemeClr val="bg1"/>
                </a:solidFill>
              </a:rPr>
              <a:t>P </a:t>
            </a:r>
            <a:r>
              <a:rPr lang="en-US" altLang="zh-CN" sz="1600" dirty="0">
                <a:solidFill>
                  <a:schemeClr val="bg1"/>
                </a:solidFill>
              </a:rPr>
              <a:t>(i.e., w==v).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E52B4-5377-4E21-B40D-CCC92A6DB9AA}"/>
              </a:ext>
            </a:extLst>
          </p:cNvPr>
          <p:cNvSpPr txBox="1"/>
          <p:nvPr/>
        </p:nvSpPr>
        <p:spPr>
          <a:xfrm>
            <a:off x="404664" y="4310107"/>
            <a:ext cx="5904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Therefore, once a majority accepts </a:t>
            </a:r>
            <a:r>
              <a:rPr lang="en-US" altLang="zh-CN" sz="1600" b="1" i="1" dirty="0">
                <a:solidFill>
                  <a:schemeClr val="bg1"/>
                </a:solidFill>
              </a:rPr>
              <a:t>v</a:t>
            </a:r>
            <a:r>
              <a:rPr lang="en-US" altLang="zh-CN" sz="1600" dirty="0">
                <a:solidFill>
                  <a:schemeClr val="bg1"/>
                </a:solidFill>
              </a:rPr>
              <a:t>, that never changes.</a:t>
            </a:r>
            <a:endParaRPr lang="zh-CN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06887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23912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正确性</a:t>
            </a:r>
            <a:r>
              <a:rPr lang="en-US" altLang="zh-CN" sz="2000" b="1" dirty="0">
                <a:solidFill>
                  <a:srgbClr val="FFC000"/>
                </a:solidFill>
              </a:rPr>
              <a:t> – Liveness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255CE3-C882-44FE-822A-2D116A8CC95D}"/>
              </a:ext>
            </a:extLst>
          </p:cNvPr>
          <p:cNvSpPr txBox="1"/>
          <p:nvPr/>
        </p:nvSpPr>
        <p:spPr>
          <a:xfrm>
            <a:off x="404664" y="1355389"/>
            <a:ext cx="59046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If two or more proposers </a:t>
            </a:r>
            <a:r>
              <a:rPr lang="en-US" altLang="zh-CN" sz="1600" dirty="0">
                <a:solidFill>
                  <a:srgbClr val="FFC000"/>
                </a:solidFill>
              </a:rPr>
              <a:t>race to propose new values</a:t>
            </a:r>
            <a:r>
              <a:rPr lang="en-US" altLang="zh-CN" sz="1600" dirty="0">
                <a:solidFill>
                  <a:schemeClr val="bg1"/>
                </a:solidFill>
              </a:rPr>
              <a:t>, they might step on each other toes all the time.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prepare(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prepare(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accept(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b="1" i="1" dirty="0">
                <a:solidFill>
                  <a:schemeClr val="bg1"/>
                </a:solidFill>
              </a:rPr>
              <a:t>, v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accept(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b="1" i="1" dirty="0">
                <a:solidFill>
                  <a:schemeClr val="bg1"/>
                </a:solidFill>
              </a:rPr>
              <a:t>, v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prepare(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3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P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: prepare(</a:t>
            </a: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4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</a:rPr>
              <a:t>…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bg1"/>
                </a:solidFill>
              </a:rPr>
              <a:t>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b="1" i="1" dirty="0">
                <a:solidFill>
                  <a:schemeClr val="bg1"/>
                </a:solidFill>
              </a:rPr>
              <a:t> &lt; 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b="1" i="1" dirty="0">
                <a:solidFill>
                  <a:schemeClr val="bg1"/>
                </a:solidFill>
              </a:rPr>
              <a:t> &lt; 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3</a:t>
            </a:r>
            <a:r>
              <a:rPr lang="en-US" altLang="zh-CN" sz="1600" b="1" i="1" dirty="0">
                <a:solidFill>
                  <a:schemeClr val="bg1"/>
                </a:solidFill>
              </a:rPr>
              <a:t> &lt; n</a:t>
            </a:r>
            <a:r>
              <a:rPr lang="en-US" altLang="zh-CN" sz="1600" b="1" i="1" baseline="-25000" dirty="0">
                <a:solidFill>
                  <a:schemeClr val="bg1"/>
                </a:solidFill>
              </a:rPr>
              <a:t>4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E52B4-5377-4E21-B40D-CCC92A6DB9AA}"/>
              </a:ext>
            </a:extLst>
          </p:cNvPr>
          <p:cNvSpPr txBox="1"/>
          <p:nvPr/>
        </p:nvSpPr>
        <p:spPr>
          <a:xfrm>
            <a:off x="404664" y="4443958"/>
            <a:ext cx="5904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With </a:t>
            </a:r>
            <a:r>
              <a:rPr lang="en-US" altLang="zh-CN" sz="1600" dirty="0">
                <a:solidFill>
                  <a:srgbClr val="FFC000"/>
                </a:solidFill>
              </a:rPr>
              <a:t>randomness</a:t>
            </a:r>
            <a:r>
              <a:rPr lang="en-US" altLang="zh-CN" sz="1600" dirty="0">
                <a:solidFill>
                  <a:schemeClr val="bg1"/>
                </a:solidFill>
              </a:rPr>
              <a:t>, this occurs exceedingly rarely.</a:t>
            </a:r>
            <a:endParaRPr lang="zh-CN" altLang="en-US" sz="1600" b="1" i="1" dirty="0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8016AA40-2ABB-4D33-944D-BD87CCA670C8}"/>
              </a:ext>
            </a:extLst>
          </p:cNvPr>
          <p:cNvSpPr txBox="1"/>
          <p:nvPr/>
        </p:nvSpPr>
        <p:spPr>
          <a:xfrm>
            <a:off x="2924944" y="2427734"/>
            <a:ext cx="3744416" cy="1323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FFC000"/>
                </a:solidFill>
              </a:rPr>
              <a:t>Livelock</a:t>
            </a:r>
            <a:r>
              <a:rPr lang="zh-CN" altLang="en-US" sz="1600" dirty="0">
                <a:solidFill>
                  <a:srgbClr val="FFC000"/>
                </a:solidFill>
              </a:rPr>
              <a:t>：</a:t>
            </a:r>
            <a:endParaRPr lang="en-US" altLang="zh-CN" sz="1600" dirty="0">
              <a:solidFill>
                <a:srgbClr val="FFC000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zh-CN" altLang="en-US" sz="1600" dirty="0">
                <a:solidFill>
                  <a:schemeClr val="bg1"/>
                </a:solidFill>
              </a:rPr>
              <a:t>多个 </a:t>
            </a:r>
            <a:r>
              <a:rPr lang="en-US" altLang="zh-CN" sz="1600" dirty="0">
                <a:solidFill>
                  <a:schemeClr val="bg1"/>
                </a:solidFill>
              </a:rPr>
              <a:t>Proposer </a:t>
            </a:r>
            <a:r>
              <a:rPr lang="zh-CN" altLang="en-US" sz="1600" dirty="0">
                <a:solidFill>
                  <a:schemeClr val="bg1"/>
                </a:solidFill>
              </a:rPr>
              <a:t>并发对 </a:t>
            </a:r>
            <a:r>
              <a:rPr lang="en-US" altLang="zh-CN" sz="1600" dirty="0">
                <a:solidFill>
                  <a:schemeClr val="bg1"/>
                </a:solidFill>
              </a:rPr>
              <a:t>1 </a:t>
            </a:r>
            <a:r>
              <a:rPr lang="zh-CN" altLang="en-US" sz="1600" dirty="0">
                <a:solidFill>
                  <a:schemeClr val="bg1"/>
                </a:solidFill>
              </a:rPr>
              <a:t>个值运行 </a:t>
            </a:r>
            <a:r>
              <a:rPr lang="en-US" altLang="zh-CN" sz="1600" dirty="0" err="1">
                <a:solidFill>
                  <a:schemeClr val="bg1"/>
                </a:solidFill>
              </a:rPr>
              <a:t>Paxos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的时候，可能会互相覆盖对方的 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，然后提升自己的 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再次尝试，然后再次产生冲突，一直无法完成。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3451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23912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en-US" altLang="zh-CN" sz="2000" b="1" dirty="0">
                <a:solidFill>
                  <a:srgbClr val="FFC000"/>
                </a:solidFill>
              </a:rPr>
              <a:t> – leader based version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255CE3-C882-44FE-822A-2D116A8CC95D}"/>
              </a:ext>
            </a:extLst>
          </p:cNvPr>
          <p:cNvSpPr txBox="1"/>
          <p:nvPr/>
        </p:nvSpPr>
        <p:spPr>
          <a:xfrm>
            <a:off x="404664" y="1355389"/>
            <a:ext cx="6336704" cy="246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A single proposer can be elected as the </a:t>
            </a:r>
            <a:r>
              <a:rPr lang="en-US" b="1" dirty="0">
                <a:solidFill>
                  <a:schemeClr val="bg1"/>
                </a:solidFill>
              </a:rPr>
              <a:t>leader: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receives requests from clients ( or forwarded by other proposers).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increments and associates a unique round number with every request.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sends its proposal to all acceptors, telling each to accept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requested operation.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E52B4-5377-4E21-B40D-CCC92A6DB9AA}"/>
              </a:ext>
            </a:extLst>
          </p:cNvPr>
          <p:cNvSpPr txBox="1"/>
          <p:nvPr/>
        </p:nvSpPr>
        <p:spPr>
          <a:xfrm>
            <a:off x="260648" y="3515112"/>
            <a:ext cx="6480720" cy="15696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Benefit: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Largely reduce concurrent proposal and </a:t>
            </a:r>
            <a:r>
              <a:rPr lang="en-US" altLang="zh-CN" sz="1600" dirty="0" err="1">
                <a:solidFill>
                  <a:schemeClr val="bg1"/>
                </a:solidFill>
              </a:rPr>
              <a:t>livelock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Problem: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Additional election mechanism;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Due to asynchrony, multiple leaders may co-exist, still need to handle concurrent proposals.</a:t>
            </a:r>
            <a:endParaRPr lang="zh-CN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5826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44624" y="833676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变种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F42CA2-7ADF-475B-93A9-FC14A8E04B76}"/>
              </a:ext>
            </a:extLst>
          </p:cNvPr>
          <p:cNvSpPr txBox="1"/>
          <p:nvPr/>
        </p:nvSpPr>
        <p:spPr>
          <a:xfrm>
            <a:off x="1340768" y="4443958"/>
            <a:ext cx="460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http://paxos.systems/variants.html</a:t>
            </a:r>
          </a:p>
        </p:txBody>
      </p:sp>
      <p:pic>
        <p:nvPicPr>
          <p:cNvPr id="5" name="Picture 2" descr="http://paxos.systems/static/variants.png">
            <a:extLst>
              <a:ext uri="{FF2B5EF4-FFF2-40B4-BE49-F238E27FC236}">
                <a16:creationId xmlns:a16="http://schemas.microsoft.com/office/drawing/2014/main" id="{5D1C9DB5-3BCC-4F12-A8D4-0AB5C8B1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635646"/>
            <a:ext cx="633670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78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CB6FAA-270E-4F63-9D7A-8C0445779B2C}"/>
              </a:ext>
            </a:extLst>
          </p:cNvPr>
          <p:cNvSpPr txBox="1"/>
          <p:nvPr/>
        </p:nvSpPr>
        <p:spPr>
          <a:xfrm>
            <a:off x="44624" y="843558"/>
            <a:ext cx="884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116632" y="138716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</a:rPr>
              <a:t>L. </a:t>
            </a:r>
            <a:r>
              <a:rPr lang="en-US" altLang="zh-CN" sz="1600" dirty="0" err="1">
                <a:solidFill>
                  <a:schemeClr val="bg1"/>
                </a:solidFill>
              </a:rPr>
              <a:t>Lamport</a:t>
            </a:r>
            <a:r>
              <a:rPr lang="en-US" altLang="zh-CN" sz="1600" dirty="0">
                <a:solidFill>
                  <a:schemeClr val="bg1"/>
                </a:solidFill>
              </a:rPr>
              <a:t>, The Part-time Parliament, ACM Transactions on Computer Systems, 1998.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BD01B-E223-4680-BE0F-4FF9EF47B54C}"/>
              </a:ext>
            </a:extLst>
          </p:cNvPr>
          <p:cNvSpPr txBox="1"/>
          <p:nvPr/>
        </p:nvSpPr>
        <p:spPr>
          <a:xfrm>
            <a:off x="260648" y="2151919"/>
            <a:ext cx="6336704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5750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希腊岛屿Paxon上的执法者在议会大厅中表决通过法律，并通过服务员传递纸条的方式交流信息，每个执法者会将通过的法律记录在自己的账本上。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285750">
              <a:lnSpc>
                <a:spcPct val="150000"/>
              </a:lnSpc>
            </a:pPr>
            <a:r>
              <a:rPr lang="zh-CN" altLang="en-US" sz="1600" dirty="0">
                <a:solidFill>
                  <a:srgbClr val="FFFF00"/>
                </a:solidFill>
              </a:rPr>
              <a:t>执法者和服务员都不可靠</a:t>
            </a:r>
            <a:r>
              <a:rPr lang="zh-CN" altLang="en-US" sz="1600" dirty="0">
                <a:solidFill>
                  <a:schemeClr val="bg1"/>
                </a:solidFill>
              </a:rPr>
              <a:t>，他们随时会因为各种事情离开议会大厅，并随时可能有新的执法者进入议会大厅进行法律表决。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285750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问题：使用何种方式能够使得这个</a:t>
            </a:r>
            <a:r>
              <a:rPr lang="zh-CN" altLang="en-US" sz="1600" dirty="0">
                <a:solidFill>
                  <a:srgbClr val="FFFF00"/>
                </a:solidFill>
              </a:rPr>
              <a:t>表决过程正常进行</a:t>
            </a:r>
            <a:r>
              <a:rPr lang="zh-CN" altLang="en-US" sz="1600" dirty="0">
                <a:solidFill>
                  <a:schemeClr val="bg1"/>
                </a:solidFill>
              </a:rPr>
              <a:t>，且</a:t>
            </a:r>
            <a:r>
              <a:rPr lang="zh-CN" altLang="en-US" sz="1600" dirty="0">
                <a:solidFill>
                  <a:srgbClr val="FFFF00"/>
                </a:solidFill>
              </a:rPr>
              <a:t>通过的法律不发生矛盾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1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404664" y="1243668"/>
            <a:ext cx="5365693" cy="417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Impenetrable: hard to develop intuitions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Why does it work?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What is the purpose of each phase?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Incomplete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Only agrees on single value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Doesn’t address liveness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Choosing proposal values?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Clustering membership management?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Inefficient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Two rounds of messages to choose one value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No agreement on the details</a:t>
            </a:r>
          </a:p>
          <a:p>
            <a:pPr>
              <a:lnSpc>
                <a:spcPct val="150000"/>
              </a:lnSpc>
              <a:buClr>
                <a:srgbClr val="FB8C2F"/>
              </a:buClr>
            </a:pPr>
            <a:r>
              <a:rPr lang="en-US" altLang="zh-CN" sz="1600" b="1" dirty="0">
                <a:solidFill>
                  <a:srgbClr val="FFC000"/>
                </a:solidFill>
              </a:rPr>
              <a:t>Not a good foundation for practical implementations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0" y="843558"/>
            <a:ext cx="2117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en-US" altLang="zh-CN" sz="2000" b="1" dirty="0">
                <a:solidFill>
                  <a:srgbClr val="FFC000"/>
                </a:solidFill>
              </a:rPr>
              <a:t> Problems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750A68-84FA-42F4-93F2-2D0F499563A7}"/>
              </a:ext>
            </a:extLst>
          </p:cNvPr>
          <p:cNvSpPr txBox="1"/>
          <p:nvPr/>
        </p:nvSpPr>
        <p:spPr>
          <a:xfrm>
            <a:off x="4216796" y="1863864"/>
            <a:ext cx="2546801" cy="707886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solidFill>
              <a:schemeClr val="bg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000" i="1" dirty="0">
                <a:latin typeface="Franklin Gothic Book" panose="020B0503020102020204" pitchFamily="34" charset="0"/>
              </a:rPr>
              <a:t>“The dirty little secret of the NSDI community is that at most five people really, truly understand every part of </a:t>
            </a:r>
            <a:r>
              <a:rPr lang="en-US" altLang="zh-CN" sz="1000" i="1" dirty="0" err="1">
                <a:latin typeface="Franklin Gothic Book" panose="020B0503020102020204" pitchFamily="34" charset="0"/>
              </a:rPr>
              <a:t>Paxos</a:t>
            </a:r>
            <a:r>
              <a:rPr lang="en-US" altLang="zh-CN" sz="1000" i="1" dirty="0">
                <a:latin typeface="Franklin Gothic Book" panose="020B0503020102020204" pitchFamily="34" charset="0"/>
              </a:rPr>
              <a:t> :-)”</a:t>
            </a:r>
          </a:p>
          <a:p>
            <a:r>
              <a:rPr lang="en-US" altLang="zh-CN" sz="1000" i="1" dirty="0">
                <a:latin typeface="Franklin Gothic Book" panose="020B0503020102020204" pitchFamily="34" charset="0"/>
              </a:rPr>
              <a:t>-- NSDI reviewer</a:t>
            </a:r>
            <a:endParaRPr lang="zh-CN" altLang="en-US" sz="1000" i="1" dirty="0">
              <a:latin typeface="Franklin Gothic Book" panose="020B0503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B29FE1-EC0F-4D90-9133-8342803D199D}"/>
              </a:ext>
            </a:extLst>
          </p:cNvPr>
          <p:cNvSpPr txBox="1"/>
          <p:nvPr/>
        </p:nvSpPr>
        <p:spPr>
          <a:xfrm>
            <a:off x="4216797" y="2859782"/>
            <a:ext cx="2546802" cy="861774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solidFill>
              <a:schemeClr val="bg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000" i="1" dirty="0">
                <a:latin typeface="Franklin Gothic Book" panose="020B0503020102020204" pitchFamily="34" charset="0"/>
              </a:rPr>
              <a:t>“There are significant gaps between the description of the </a:t>
            </a:r>
            <a:r>
              <a:rPr lang="en-US" altLang="zh-CN" sz="1000" i="1" dirty="0" err="1">
                <a:latin typeface="Franklin Gothic Book" panose="020B0503020102020204" pitchFamily="34" charset="0"/>
              </a:rPr>
              <a:t>Paxos</a:t>
            </a:r>
            <a:r>
              <a:rPr lang="en-US" altLang="zh-CN" sz="1000" i="1" dirty="0">
                <a:latin typeface="Franklin Gothic Book" panose="020B0503020102020204" pitchFamily="34" charset="0"/>
              </a:rPr>
              <a:t> algorithm and the needs of a real world system … the final system will be based on an unproven protocol”</a:t>
            </a:r>
          </a:p>
          <a:p>
            <a:r>
              <a:rPr lang="en-US" altLang="zh-CN" sz="1000" i="1" dirty="0">
                <a:latin typeface="Franklin Gothic Book" panose="020B0503020102020204" pitchFamily="34" charset="0"/>
              </a:rPr>
              <a:t>-- Chubby authors</a:t>
            </a:r>
            <a:endParaRPr lang="zh-CN" altLang="en-US" sz="1000" i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2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13C4D-2EBD-477B-922D-6CA1176FDAF1}"/>
              </a:ext>
            </a:extLst>
          </p:cNvPr>
          <p:cNvSpPr txBox="1"/>
          <p:nvPr/>
        </p:nvSpPr>
        <p:spPr>
          <a:xfrm>
            <a:off x="54649" y="80348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RAFT</a:t>
            </a:r>
            <a:r>
              <a:rPr lang="zh-CN" altLang="en-US" sz="2000" b="1" dirty="0">
                <a:solidFill>
                  <a:srgbClr val="FFC000"/>
                </a:solidFill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</a:rPr>
              <a:t>(Replicated And Fault Tolerant)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4BC0BF-3EB5-431E-B6FB-88026EF5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8" y="1203598"/>
            <a:ext cx="6696744" cy="3808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BE7A48-0922-4E83-8DCD-71DA632839E5}"/>
              </a:ext>
            </a:extLst>
          </p:cNvPr>
          <p:cNvSpPr/>
          <p:nvPr/>
        </p:nvSpPr>
        <p:spPr>
          <a:xfrm>
            <a:off x="1700808" y="4443958"/>
            <a:ext cx="237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https://raft.github.io/</a:t>
            </a:r>
          </a:p>
        </p:txBody>
      </p:sp>
    </p:spTree>
    <p:extLst>
      <p:ext uri="{BB962C8B-B14F-4D97-AF65-F5344CB8AC3E}">
        <p14:creationId xmlns:p14="http://schemas.microsoft.com/office/powerpoint/2010/main" val="914554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548680" y="1263709"/>
            <a:ext cx="6264696" cy="355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FFC000"/>
                </a:solidFill>
              </a:rPr>
              <a:t>Paxos</a:t>
            </a:r>
            <a:r>
              <a:rPr lang="en-US" altLang="zh-CN" b="1" dirty="0">
                <a:solidFill>
                  <a:srgbClr val="FFC000"/>
                </a:solidFill>
              </a:rPr>
              <a:t> is: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Hard to understand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Not complete enough for real implementations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C000"/>
                </a:solidFill>
              </a:rPr>
              <a:t>New consensus algorithm: Raft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Primary design goal: </a:t>
            </a:r>
            <a:r>
              <a:rPr lang="en-US" altLang="zh-CN" sz="1400" b="1" dirty="0">
                <a:solidFill>
                  <a:srgbClr val="FFFF00"/>
                </a:solidFill>
              </a:rPr>
              <a:t>understandability</a:t>
            </a:r>
            <a:r>
              <a:rPr lang="en-US" altLang="zh-CN" sz="1400" dirty="0">
                <a:solidFill>
                  <a:schemeClr val="bg1"/>
                </a:solidFill>
              </a:rPr>
              <a:t> (ease of explanation)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Complete foundation for implementation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Different problem decomposition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C000"/>
                </a:solidFill>
              </a:rPr>
              <a:t>Results: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User study show Raft more understandable than </a:t>
            </a:r>
            <a:r>
              <a:rPr lang="en-US" altLang="zh-CN" sz="1400" dirty="0" err="1">
                <a:solidFill>
                  <a:schemeClr val="bg1"/>
                </a:solidFill>
              </a:rPr>
              <a:t>Paxos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Widespread adoption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B4BF3C21-D43E-45C5-AE7D-F89B293662E3}"/>
              </a:ext>
            </a:extLst>
          </p:cNvPr>
          <p:cNvSpPr txBox="1"/>
          <p:nvPr/>
        </p:nvSpPr>
        <p:spPr>
          <a:xfrm>
            <a:off x="23912" y="843558"/>
            <a:ext cx="525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RAFT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332656" y="1347614"/>
            <a:ext cx="5001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Responds to external stimuli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Manages internal state</a:t>
            </a:r>
          </a:p>
          <a:p>
            <a:pPr marL="285750" indent="-285750"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Examples: many storage systems, services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Memcached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 err="1">
                <a:solidFill>
                  <a:schemeClr val="bg1"/>
                </a:solidFill>
              </a:rPr>
              <a:t>RAMCloud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742950" lvl="1" indent="-285750"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HDFS name node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…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-5234" y="843558"/>
            <a:ext cx="1922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State Machine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5A03C1-C27D-4396-8517-3D90E359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04" y="3003798"/>
            <a:ext cx="2968940" cy="184666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0938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404664" y="3358458"/>
            <a:ext cx="628065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200" b="1" dirty="0">
                <a:solidFill>
                  <a:srgbClr val="FFFF00"/>
                </a:solidFill>
              </a:rPr>
              <a:t>Replicated log </a:t>
            </a: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</a:rPr>
              <a:t>ensures state machines execute same commands in same order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</a:rPr>
              <a:t>Consensus module ensures proper log replication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</a:rPr>
              <a:t>System makes progress as long as any majority of servers are up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</a:rPr>
              <a:t>Failure model: delayed/lost messages, fail-stop (not Byzantine)</a:t>
            </a:r>
            <a:endParaRPr lang="zh-CN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6907" y="843558"/>
            <a:ext cx="327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Replicated State Machine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8040D6-9F1F-48D7-8446-F254E51E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4" y="1419621"/>
            <a:ext cx="6512632" cy="183228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1990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188640" y="1419622"/>
            <a:ext cx="6552728" cy="309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zh-CN" sz="1600" b="1" dirty="0">
                <a:solidFill>
                  <a:srgbClr val="FFC000"/>
                </a:solidFill>
              </a:rPr>
              <a:t>Leader election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Select one server to act as leader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Detect crashes, choose new leader</a:t>
            </a:r>
          </a:p>
          <a:p>
            <a:pPr marL="228600" indent="-2286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zh-CN" sz="1600" b="1" dirty="0">
                <a:solidFill>
                  <a:srgbClr val="FFC000"/>
                </a:solidFill>
              </a:rPr>
              <a:t>Log replication (normal operation)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Leader accepts commands from clients, appends to its log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Leader replicates its log to other servers (overwrites inconsistencies)</a:t>
            </a:r>
          </a:p>
          <a:p>
            <a:pPr marL="228600" indent="-2286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zh-CN" sz="1600" b="1" dirty="0">
                <a:solidFill>
                  <a:srgbClr val="FFC000"/>
                </a:solidFill>
              </a:rPr>
              <a:t>Safety</a:t>
            </a:r>
            <a:r>
              <a:rPr lang="en-US" altLang="zh-CN" sz="1600" dirty="0">
                <a:solidFill>
                  <a:srgbClr val="FFC000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Keep logs consistent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Only servers with up-to-date logs can become leader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132824" y="869630"/>
            <a:ext cx="2427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Raft Methodology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9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454360" y="2715766"/>
            <a:ext cx="6215000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At most 1 leader per term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Some terms have no leader (failed election) 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Each server maintains </a:t>
            </a:r>
            <a:r>
              <a:rPr lang="en-US" altLang="zh-CN" sz="1600" b="1" dirty="0">
                <a:solidFill>
                  <a:srgbClr val="FFFF00"/>
                </a:solidFill>
              </a:rPr>
              <a:t>current term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</a:rPr>
              <a:t>value (no global view)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Exchanged in </a:t>
            </a:r>
            <a:r>
              <a:rPr lang="en-US" altLang="zh-CN" sz="1400" b="1" dirty="0">
                <a:solidFill>
                  <a:srgbClr val="FFFF00"/>
                </a:solidFill>
              </a:rPr>
              <a:t>every</a:t>
            </a:r>
            <a:r>
              <a:rPr lang="en-US" altLang="zh-CN" sz="1400" dirty="0">
                <a:solidFill>
                  <a:schemeClr val="bg1"/>
                </a:solidFill>
              </a:rPr>
              <a:t> RPC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Peer has later term? Update term, revert to follower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Incoming RPC has obsolete term? Reply with error</a:t>
            </a:r>
          </a:p>
          <a:p>
            <a:pPr>
              <a:lnSpc>
                <a:spcPct val="150000"/>
              </a:lnSpc>
              <a:buClr>
                <a:srgbClr val="FB8C2F"/>
              </a:buClr>
              <a:buSzPct val="120000"/>
            </a:pPr>
            <a:r>
              <a:rPr lang="en-US" altLang="zh-CN" sz="1600" b="1" dirty="0">
                <a:solidFill>
                  <a:srgbClr val="FFC000"/>
                </a:solidFill>
              </a:rPr>
              <a:t>Terms identify obsolete information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23182" y="843558"/>
            <a:ext cx="90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Terms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BE97D8-F7B8-4975-8641-664DAC3B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60" y="1254758"/>
            <a:ext cx="5949280" cy="143678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24787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9312" y="882290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Server States and RPCs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1C30434-4597-46CF-BD32-2DB0DF8EE923}"/>
              </a:ext>
            </a:extLst>
          </p:cNvPr>
          <p:cNvGrpSpPr/>
          <p:nvPr/>
        </p:nvGrpSpPr>
        <p:grpSpPr>
          <a:xfrm>
            <a:off x="116632" y="1563638"/>
            <a:ext cx="6576681" cy="3108103"/>
            <a:chOff x="-286776" y="1621365"/>
            <a:chExt cx="6302231" cy="280330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A8D614D-9026-4A7A-9E71-E230F68736E3}"/>
                </a:ext>
              </a:extLst>
            </p:cNvPr>
            <p:cNvSpPr txBox="1"/>
            <p:nvPr/>
          </p:nvSpPr>
          <p:spPr>
            <a:xfrm>
              <a:off x="1102151" y="2120073"/>
              <a:ext cx="1044018" cy="30777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Follower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D7A37E2-C561-4C6E-9126-3571731D4A74}"/>
                </a:ext>
              </a:extLst>
            </p:cNvPr>
            <p:cNvSpPr txBox="1"/>
            <p:nvPr/>
          </p:nvSpPr>
          <p:spPr>
            <a:xfrm>
              <a:off x="1099856" y="3030192"/>
              <a:ext cx="1046313" cy="30777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Candidate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145027-2A62-48AC-9DD0-EB10872971C1}"/>
                </a:ext>
              </a:extLst>
            </p:cNvPr>
            <p:cNvSpPr txBox="1"/>
            <p:nvPr/>
          </p:nvSpPr>
          <p:spPr>
            <a:xfrm>
              <a:off x="1102152" y="3941670"/>
              <a:ext cx="1044017" cy="30777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Leader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D262D4-5398-455A-A11B-EFA2AC91C4FD}"/>
                </a:ext>
              </a:extLst>
            </p:cNvPr>
            <p:cNvSpPr txBox="1"/>
            <p:nvPr/>
          </p:nvSpPr>
          <p:spPr>
            <a:xfrm>
              <a:off x="1335603" y="1621365"/>
              <a:ext cx="591034" cy="3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C000"/>
                  </a:solidFill>
                </a:rPr>
                <a:t>Start</a:t>
              </a:r>
              <a:endParaRPr lang="zh-CN" altLang="en-US" sz="1600" dirty="0">
                <a:solidFill>
                  <a:srgbClr val="FFC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317B34-0506-4BAA-9A0E-09C113BD4947}"/>
                </a:ext>
              </a:extLst>
            </p:cNvPr>
            <p:cNvSpPr txBox="1"/>
            <p:nvPr/>
          </p:nvSpPr>
          <p:spPr>
            <a:xfrm>
              <a:off x="-286776" y="3030192"/>
              <a:ext cx="1380444" cy="52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C000"/>
                  </a:solidFill>
                </a:rPr>
                <a:t>Discover</a:t>
              </a:r>
            </a:p>
            <a:p>
              <a:r>
                <a:rPr lang="en-US" altLang="zh-CN" sz="1600" dirty="0">
                  <a:solidFill>
                    <a:srgbClr val="FFC000"/>
                  </a:solidFill>
                </a:rPr>
                <a:t>higher </a:t>
              </a:r>
              <a:r>
                <a:rPr lang="en-US" altLang="zh-CN" sz="1600" dirty="0">
                  <a:solidFill>
                    <a:srgbClr val="FFFF00"/>
                  </a:solidFill>
                </a:rPr>
                <a:t>term</a:t>
              </a:r>
              <a:endParaRPr lang="zh-CN" alt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07D6BAD-9070-485C-A458-FA22BECEB5BC}"/>
                </a:ext>
              </a:extLst>
            </p:cNvPr>
            <p:cNvSpPr txBox="1"/>
            <p:nvPr/>
          </p:nvSpPr>
          <p:spPr>
            <a:xfrm>
              <a:off x="1583780" y="2564518"/>
              <a:ext cx="1386184" cy="30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C000"/>
                  </a:solidFill>
                </a:rPr>
                <a:t>No heartbeat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A3CADC5-2691-4B3B-91BC-87A8D1E29B5F}"/>
                </a:ext>
              </a:extLst>
            </p:cNvPr>
            <p:cNvSpPr txBox="1"/>
            <p:nvPr/>
          </p:nvSpPr>
          <p:spPr>
            <a:xfrm>
              <a:off x="1563449" y="3516060"/>
              <a:ext cx="1296143" cy="30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C000"/>
                  </a:solidFill>
                </a:rPr>
                <a:t>Win election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BB46D-0E2E-4AD5-8F0B-DA6FC99D13AF}"/>
                </a:ext>
              </a:extLst>
            </p:cNvPr>
            <p:cNvSpPr txBox="1"/>
            <p:nvPr/>
          </p:nvSpPr>
          <p:spPr>
            <a:xfrm>
              <a:off x="3076319" y="2038006"/>
              <a:ext cx="1774757" cy="47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Passive (but expects</a:t>
              </a:r>
            </a:p>
            <a:p>
              <a:r>
                <a:rPr lang="en-US" altLang="zh-CN" sz="1400" dirty="0">
                  <a:solidFill>
                    <a:schemeClr val="bg1"/>
                  </a:solidFill>
                </a:rPr>
                <a:t>regular heartbeats)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C37BB0-128E-46D1-807E-5C4C430571CE}"/>
                </a:ext>
              </a:extLst>
            </p:cNvPr>
            <p:cNvSpPr txBox="1"/>
            <p:nvPr/>
          </p:nvSpPr>
          <p:spPr>
            <a:xfrm>
              <a:off x="3025371" y="3758441"/>
              <a:ext cx="2990084" cy="666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Issues </a:t>
              </a:r>
              <a:r>
                <a:rPr lang="en-US" altLang="zh-CN" sz="1400" dirty="0" err="1">
                  <a:solidFill>
                    <a:srgbClr val="FFC000"/>
                  </a:solidFill>
                </a:rPr>
                <a:t>AppendEntries</a:t>
              </a:r>
              <a:r>
                <a:rPr lang="en-US" altLang="zh-CN" sz="1400" dirty="0">
                  <a:solidFill>
                    <a:schemeClr val="bg1"/>
                  </a:solidFill>
                </a:rPr>
                <a:t> RPCs:</a:t>
              </a:r>
            </a:p>
            <a:p>
              <a:pPr marL="171450" indent="-171450">
                <a:buClr>
                  <a:srgbClr val="FFC000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solidFill>
                    <a:schemeClr val="bg1"/>
                  </a:solidFill>
                </a:rPr>
                <a:t>Replicate its log</a:t>
              </a:r>
            </a:p>
            <a:p>
              <a:pPr marL="171450" indent="-171450">
                <a:buClr>
                  <a:srgbClr val="FFC000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solidFill>
                    <a:schemeClr val="bg1"/>
                  </a:solidFill>
                </a:rPr>
                <a:t>Heartbeats to maintain leadership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1142505-46A0-4D65-8F9F-FD321CE68295}"/>
                </a:ext>
              </a:extLst>
            </p:cNvPr>
            <p:cNvSpPr txBox="1"/>
            <p:nvPr/>
          </p:nvSpPr>
          <p:spPr>
            <a:xfrm>
              <a:off x="3076319" y="2952129"/>
              <a:ext cx="2187116" cy="47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Issues </a:t>
              </a:r>
              <a:r>
                <a:rPr lang="en-US" altLang="zh-CN" sz="1400" dirty="0" err="1">
                  <a:solidFill>
                    <a:srgbClr val="FFC000"/>
                  </a:solidFill>
                </a:rPr>
                <a:t>RequesVote</a:t>
              </a:r>
              <a:r>
                <a:rPr lang="en-US" altLang="zh-CN" sz="1400" dirty="0">
                  <a:solidFill>
                    <a:schemeClr val="bg1"/>
                  </a:solidFill>
                </a:rPr>
                <a:t> RPCs</a:t>
              </a:r>
            </a:p>
            <a:p>
              <a:r>
                <a:rPr lang="en-US" altLang="zh-CN" sz="1400" dirty="0">
                  <a:solidFill>
                    <a:schemeClr val="bg1"/>
                  </a:solidFill>
                </a:rPr>
                <a:t>to get elected as leader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B54DA5-65DF-40DB-8A07-EE36C06C8CCF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H="1">
              <a:off x="1624160" y="1860276"/>
              <a:ext cx="3762" cy="2597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DC30115-4637-4BD7-9661-5A65D44CAE77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 flipH="1">
              <a:off x="1623013" y="2427850"/>
              <a:ext cx="1147" cy="60234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C6C3F49-07E2-4DD3-B166-C75E2C5C9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178" y="3330782"/>
              <a:ext cx="1147" cy="60234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1432B0D2-5D46-47C4-B301-A1D89C763AE9}"/>
                </a:ext>
              </a:extLst>
            </p:cNvPr>
            <p:cNvCxnSpPr>
              <a:stCxn id="9" idx="1"/>
              <a:endCxn id="2" idx="1"/>
            </p:cNvCxnSpPr>
            <p:nvPr/>
          </p:nvCxnSpPr>
          <p:spPr>
            <a:xfrm rot="10800000" flipH="1">
              <a:off x="1099855" y="2273963"/>
              <a:ext cx="2295" cy="910119"/>
            </a:xfrm>
            <a:prstGeom prst="curvedConnector3">
              <a:avLst>
                <a:gd name="adj1" fmla="val -307124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CFAA3ED8-065B-40D7-906C-D5D1F5C12253}"/>
                </a:ext>
              </a:extLst>
            </p:cNvPr>
            <p:cNvCxnSpPr>
              <a:cxnSpLocks/>
              <a:stCxn id="10" idx="1"/>
              <a:endCxn id="2" idx="1"/>
            </p:cNvCxnSpPr>
            <p:nvPr/>
          </p:nvCxnSpPr>
          <p:spPr>
            <a:xfrm rot="10800000">
              <a:off x="1102152" y="2273963"/>
              <a:ext cx="1" cy="1821597"/>
            </a:xfrm>
            <a:prstGeom prst="curvedConnector3">
              <a:avLst>
                <a:gd name="adj1" fmla="val 2286010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542BFD4-2AEF-4708-86A4-7A5E04EB17B4}"/>
                </a:ext>
              </a:extLst>
            </p:cNvPr>
            <p:cNvCxnSpPr>
              <a:cxnSpLocks/>
              <a:stCxn id="2" idx="3"/>
              <a:endCxn id="14" idx="1"/>
            </p:cNvCxnSpPr>
            <p:nvPr/>
          </p:nvCxnSpPr>
          <p:spPr>
            <a:xfrm flipV="1">
              <a:off x="2146169" y="2273961"/>
              <a:ext cx="930150" cy="1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C92C9BE-E4B0-4C70-A17E-2633A0CFF2C3}"/>
                </a:ext>
              </a:extLst>
            </p:cNvPr>
            <p:cNvCxnSpPr>
              <a:cxnSpLocks/>
              <a:stCxn id="9" idx="3"/>
              <a:endCxn id="16" idx="1"/>
            </p:cNvCxnSpPr>
            <p:nvPr/>
          </p:nvCxnSpPr>
          <p:spPr>
            <a:xfrm>
              <a:off x="2146169" y="3184080"/>
              <a:ext cx="930150" cy="4004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1C3214-4DFC-4609-B174-7C4F400C667F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2146169" y="4091554"/>
              <a:ext cx="879202" cy="4005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ight Brace 34">
            <a:extLst>
              <a:ext uri="{FF2B5EF4-FFF2-40B4-BE49-F238E27FC236}">
                <a16:creationId xmlns:a16="http://schemas.microsoft.com/office/drawing/2014/main" id="{564269F0-E110-4195-B402-B1A35A8D26D6}"/>
              </a:ext>
            </a:extLst>
          </p:cNvPr>
          <p:cNvSpPr/>
          <p:nvPr/>
        </p:nvSpPr>
        <p:spPr>
          <a:xfrm>
            <a:off x="5805264" y="3312299"/>
            <a:ext cx="355252" cy="495588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0" name="文本框 13">
            <a:extLst>
              <a:ext uri="{FF2B5EF4-FFF2-40B4-BE49-F238E27FC236}">
                <a16:creationId xmlns:a16="http://schemas.microsoft.com/office/drawing/2014/main" id="{8CCB865A-541F-4910-BCD5-44D1E7ACC583}"/>
              </a:ext>
            </a:extLst>
          </p:cNvPr>
          <p:cNvSpPr txBox="1"/>
          <p:nvPr/>
        </p:nvSpPr>
        <p:spPr>
          <a:xfrm>
            <a:off x="5982890" y="3264144"/>
            <a:ext cx="830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Election</a:t>
            </a:r>
          </a:p>
        </p:txBody>
      </p:sp>
    </p:spTree>
    <p:extLst>
      <p:ext uri="{BB962C8B-B14F-4D97-AF65-F5344CB8AC3E}">
        <p14:creationId xmlns:p14="http://schemas.microsoft.com/office/powerpoint/2010/main" val="1228875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0" y="84355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Leader Election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4C3A3E-E2BE-4219-9B09-920497681C12}"/>
              </a:ext>
            </a:extLst>
          </p:cNvPr>
          <p:cNvGrpSpPr/>
          <p:nvPr/>
        </p:nvGrpSpPr>
        <p:grpSpPr>
          <a:xfrm>
            <a:off x="1037662" y="1563638"/>
            <a:ext cx="4533569" cy="2979242"/>
            <a:chOff x="-204483" y="1699904"/>
            <a:chExt cx="4533569" cy="297924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5F2F5B-BEAC-4E56-AB67-857A6D8FDC3B}"/>
                </a:ext>
              </a:extLst>
            </p:cNvPr>
            <p:cNvSpPr txBox="1"/>
            <p:nvPr/>
          </p:nvSpPr>
          <p:spPr>
            <a:xfrm>
              <a:off x="0" y="4155926"/>
              <a:ext cx="2052214" cy="52322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Become leader,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send heartbeats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E465AEA-32C3-4087-AAEB-23FADB212ADB}"/>
                </a:ext>
              </a:extLst>
            </p:cNvPr>
            <p:cNvGrpSpPr/>
            <p:nvPr/>
          </p:nvGrpSpPr>
          <p:grpSpPr>
            <a:xfrm>
              <a:off x="-204483" y="1699904"/>
              <a:ext cx="4533569" cy="2979242"/>
              <a:chOff x="-204483" y="1699904"/>
              <a:chExt cx="4533569" cy="2979242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EC4654-FD80-421F-B145-803A25CE30A8}"/>
                  </a:ext>
                </a:extLst>
              </p:cNvPr>
              <p:cNvSpPr txBox="1"/>
              <p:nvPr/>
            </p:nvSpPr>
            <p:spPr>
              <a:xfrm>
                <a:off x="926715" y="1699904"/>
                <a:ext cx="2448272" cy="30777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Become candidate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F6AC99-9B6D-4C49-87FA-5381D3DD2416}"/>
                  </a:ext>
                </a:extLst>
              </p:cNvPr>
              <p:cNvSpPr txBox="1"/>
              <p:nvPr/>
            </p:nvSpPr>
            <p:spPr>
              <a:xfrm>
                <a:off x="1124743" y="2376581"/>
                <a:ext cx="2052214" cy="52322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err="1">
                    <a:solidFill>
                      <a:schemeClr val="bg1"/>
                    </a:solidFill>
                  </a:rPr>
                  <a:t>currentTerm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++,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vote for self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AB4D75-E04E-4C1F-99D2-E63487B60455}"/>
                  </a:ext>
                </a:extLst>
              </p:cNvPr>
              <p:cNvSpPr txBox="1"/>
              <p:nvPr/>
            </p:nvSpPr>
            <p:spPr>
              <a:xfrm>
                <a:off x="712278" y="3268701"/>
                <a:ext cx="2877143" cy="52322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Send </a:t>
                </a:r>
                <a:r>
                  <a:rPr lang="en-US" altLang="zh-CN" sz="1400" b="1" dirty="0" err="1">
                    <a:solidFill>
                      <a:schemeClr val="bg1"/>
                    </a:solidFill>
                  </a:rPr>
                  <a:t>RequesVote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 RPCs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other</a:t>
                </a:r>
                <a:r>
                  <a:rPr lang="zh-CN" alt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servers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5C8820-B055-4193-882B-56FD679F107D}"/>
                  </a:ext>
                </a:extLst>
              </p:cNvPr>
              <p:cNvSpPr txBox="1"/>
              <p:nvPr/>
            </p:nvSpPr>
            <p:spPr>
              <a:xfrm>
                <a:off x="2276872" y="4155926"/>
                <a:ext cx="2052214" cy="52322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Become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</a:rPr>
                  <a:t>follower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5DA92488-8027-470F-936A-3C6CA3FF0802}"/>
                  </a:ext>
                </a:extLst>
              </p:cNvPr>
              <p:cNvCxnSpPr>
                <a:stCxn id="7" idx="2"/>
                <a:endCxn id="8" idx="0"/>
              </p:cNvCxnSpPr>
              <p:nvPr/>
            </p:nvCxnSpPr>
            <p:spPr>
              <a:xfrm flipH="1">
                <a:off x="2150850" y="2007681"/>
                <a:ext cx="1" cy="3689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176D242B-F183-482B-8746-BBEC6EF58967}"/>
                  </a:ext>
                </a:extLst>
              </p:cNvPr>
              <p:cNvCxnSpPr/>
              <p:nvPr/>
            </p:nvCxnSpPr>
            <p:spPr>
              <a:xfrm flipH="1">
                <a:off x="2150849" y="2904696"/>
                <a:ext cx="1" cy="3689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4203BF5D-9A36-47DD-B749-68F38F2AD3DE}"/>
                  </a:ext>
                </a:extLst>
              </p:cNvPr>
              <p:cNvCxnSpPr/>
              <p:nvPr/>
            </p:nvCxnSpPr>
            <p:spPr>
              <a:xfrm flipH="1">
                <a:off x="1556792" y="3808556"/>
                <a:ext cx="1" cy="3689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72820FDC-F711-49BF-99A2-24E851CF8577}"/>
                  </a:ext>
                </a:extLst>
              </p:cNvPr>
              <p:cNvCxnSpPr/>
              <p:nvPr/>
            </p:nvCxnSpPr>
            <p:spPr>
              <a:xfrm flipH="1">
                <a:off x="2708920" y="3787026"/>
                <a:ext cx="1" cy="3689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>
                <a:extLst>
                  <a:ext uri="{FF2B5EF4-FFF2-40B4-BE49-F238E27FC236}">
                    <a16:creationId xmlns:a16="http://schemas.microsoft.com/office/drawing/2014/main" id="{B8C03898-CA4B-4D8C-8EBA-DFB3C8AC2252}"/>
                  </a:ext>
                </a:extLst>
              </p:cNvPr>
              <p:cNvCxnSpPr>
                <a:cxnSpLocks/>
                <a:stCxn id="9" idx="3"/>
                <a:endCxn id="8" idx="3"/>
              </p:cNvCxnSpPr>
              <p:nvPr/>
            </p:nvCxnSpPr>
            <p:spPr>
              <a:xfrm flipH="1" flipV="1">
                <a:off x="3176957" y="2638191"/>
                <a:ext cx="412464" cy="892120"/>
              </a:xfrm>
              <a:prstGeom prst="bentConnector3">
                <a:avLst>
                  <a:gd name="adj1" fmla="val -100454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243B5DC-0DED-4B26-A1E9-98EC8BA18D08}"/>
                  </a:ext>
                </a:extLst>
              </p:cNvPr>
              <p:cNvSpPr txBox="1"/>
              <p:nvPr/>
            </p:nvSpPr>
            <p:spPr>
              <a:xfrm>
                <a:off x="3258030" y="2330413"/>
                <a:ext cx="841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C000"/>
                    </a:solidFill>
                  </a:rPr>
                  <a:t>timeout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A907469-59F1-4593-A78D-DF0DC335D94F}"/>
                  </a:ext>
                </a:extLst>
              </p:cNvPr>
              <p:cNvSpPr txBox="1"/>
              <p:nvPr/>
            </p:nvSpPr>
            <p:spPr>
              <a:xfrm>
                <a:off x="-204483" y="3831514"/>
                <a:ext cx="17908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C000"/>
                    </a:solidFill>
                  </a:rPr>
                  <a:t>votes from majority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BEC500-9F24-461A-8EEC-B255795F1804}"/>
                  </a:ext>
                </a:extLst>
              </p:cNvPr>
              <p:cNvSpPr txBox="1"/>
              <p:nvPr/>
            </p:nvSpPr>
            <p:spPr>
              <a:xfrm>
                <a:off x="2672909" y="3820035"/>
                <a:ext cx="1656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C000"/>
                    </a:solidFill>
                  </a:rPr>
                  <a:t>RPC from leader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14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188640" y="1245660"/>
            <a:ext cx="5760640" cy="1066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FF00"/>
                </a:solidFill>
              </a:rPr>
              <a:t>Safety: </a:t>
            </a:r>
            <a:r>
              <a:rPr lang="en-US" altLang="zh-CN" sz="1600" b="1" dirty="0">
                <a:solidFill>
                  <a:srgbClr val="FFC000"/>
                </a:solidFill>
              </a:rPr>
              <a:t>allow at most one winner per term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Each server gives only one vote per term ( persist on disk 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Majority required to win election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0" y="845550"/>
            <a:ext cx="265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Election Correctness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2C4315-373A-4878-8FAC-CF287EAA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0" y="2301335"/>
            <a:ext cx="4954860" cy="85836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50AA3E-FE78-42DD-879B-4EF147EB57CD}"/>
              </a:ext>
            </a:extLst>
          </p:cNvPr>
          <p:cNvSpPr txBox="1"/>
          <p:nvPr/>
        </p:nvSpPr>
        <p:spPr>
          <a:xfrm>
            <a:off x="188640" y="3259941"/>
            <a:ext cx="6669360" cy="1752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FF00"/>
                </a:solidFill>
              </a:rPr>
              <a:t>Liveness: </a:t>
            </a:r>
            <a:r>
              <a:rPr lang="en-US" altLang="zh-CN" sz="1600" b="1" dirty="0">
                <a:solidFill>
                  <a:srgbClr val="FFC000"/>
                </a:solidFill>
              </a:rPr>
              <a:t>some candidate must eventually win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Choose election timeouts randomly in [T, 2T] (e.g. 150-300 </a:t>
            </a:r>
            <a:r>
              <a:rPr lang="en-US" altLang="zh-CN" sz="1400" dirty="0" err="1">
                <a:solidFill>
                  <a:schemeClr val="bg1"/>
                </a:solidFill>
              </a:rPr>
              <a:t>ms</a:t>
            </a:r>
            <a:r>
              <a:rPr lang="en-US" altLang="zh-CN" sz="14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One server usually times out and wins election before others timeout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Works well if T ≫ broadcast time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Randomized approach simpler than ranking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3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CB6FAA-270E-4F63-9D7A-8C0445779B2C}"/>
              </a:ext>
            </a:extLst>
          </p:cNvPr>
          <p:cNvSpPr txBox="1"/>
          <p:nvPr/>
        </p:nvSpPr>
        <p:spPr>
          <a:xfrm>
            <a:off x="44624" y="843558"/>
            <a:ext cx="271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en-US" altLang="zh-CN" sz="2000" b="1" dirty="0">
                <a:solidFill>
                  <a:srgbClr val="FFC000"/>
                </a:solidFill>
              </a:rPr>
              <a:t> System Model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116632" y="1281383"/>
            <a:ext cx="655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 assumptions under which </a:t>
            </a:r>
            <a:r>
              <a:rPr lang="en-US" sz="1600" dirty="0" err="1">
                <a:solidFill>
                  <a:schemeClr val="bg1"/>
                </a:solidFill>
              </a:rPr>
              <a:t>Paxos</a:t>
            </a:r>
            <a:r>
              <a:rPr lang="en-US" sz="1600" dirty="0">
                <a:solidFill>
                  <a:schemeClr val="bg1"/>
                </a:solidFill>
              </a:rPr>
              <a:t> operates are rather weak: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BD01B-E223-4680-BE0F-4FF9EF47B54C}"/>
              </a:ext>
            </a:extLst>
          </p:cNvPr>
          <p:cNvSpPr txBox="1"/>
          <p:nvPr/>
        </p:nvSpPr>
        <p:spPr>
          <a:xfrm>
            <a:off x="116632" y="1595702"/>
            <a:ext cx="6480720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system is partially synchronous (in fact, even asynchronous).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Communication between processes may be unreliable</a:t>
            </a:r>
            <a:r>
              <a:rPr lang="zh-CN" altLang="en-US" sz="1600" dirty="0">
                <a:solidFill>
                  <a:schemeClr val="bg1"/>
                </a:solidFill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</a:rPr>
              <a:t>m</a:t>
            </a:r>
            <a:r>
              <a:rPr lang="en-US" sz="1600" dirty="0">
                <a:solidFill>
                  <a:schemeClr val="bg1"/>
                </a:solidFill>
              </a:rPr>
              <a:t>essages may be lost, duplicated, or reordered.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Messages that are corrupted can be detected as such (and thus subsequently ignored).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All operations are deterministic: once an execution is started, it is known exactly what it will 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Processes may exhibit crash failures, but not arbitrary failures, nor do processes collude.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5DF47-B204-46B9-967D-90549CA40FC2}"/>
              </a:ext>
            </a:extLst>
          </p:cNvPr>
          <p:cNvSpPr/>
          <p:nvPr/>
        </p:nvSpPr>
        <p:spPr>
          <a:xfrm>
            <a:off x="3212976" y="843558"/>
            <a:ext cx="360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URWPalladioL-Roma"/>
              </a:rPr>
              <a:t>M</a:t>
            </a:r>
            <a:r>
              <a:rPr lang="en-US" sz="800" dirty="0">
                <a:solidFill>
                  <a:schemeClr val="bg1"/>
                </a:solidFill>
                <a:latin typeface="URWPalladioL-Roma"/>
              </a:rPr>
              <a:t>ost of the time it behaves as a synchronous system, </a:t>
            </a:r>
          </a:p>
          <a:p>
            <a:r>
              <a:rPr lang="en-US" sz="800" dirty="0">
                <a:solidFill>
                  <a:schemeClr val="bg1"/>
                </a:solidFill>
                <a:latin typeface="URWPalladioL-Roma"/>
              </a:rPr>
              <a:t>yet there is no bound on the time that it behaves in an asynchronous fashion.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FABAB-1987-4429-B70A-ED08A27117ED}"/>
              </a:ext>
            </a:extLst>
          </p:cNvPr>
          <p:cNvCxnSpPr>
            <a:stCxn id="5" idx="1"/>
          </p:cNvCxnSpPr>
          <p:nvPr/>
        </p:nvCxnSpPr>
        <p:spPr>
          <a:xfrm flipH="1">
            <a:off x="2492896" y="1012835"/>
            <a:ext cx="720080" cy="7668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6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127534" y="1347614"/>
            <a:ext cx="6730465" cy="370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Client sends command to leader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Leader appends command to it log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Leader sends </a:t>
            </a:r>
            <a:r>
              <a:rPr lang="en-US" altLang="zh-CN" sz="1600" b="1" dirty="0" err="1">
                <a:solidFill>
                  <a:srgbClr val="FFC000"/>
                </a:solidFill>
              </a:rPr>
              <a:t>AppendEntries</a:t>
            </a:r>
            <a:r>
              <a:rPr lang="en-US" altLang="zh-CN" sz="1600" b="1" dirty="0">
                <a:solidFill>
                  <a:srgbClr val="FFC000"/>
                </a:solidFill>
              </a:rPr>
              <a:t> RPCs to all followers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Once new entry </a:t>
            </a:r>
            <a:r>
              <a:rPr lang="en-US" altLang="zh-CN" sz="1600" b="1" dirty="0">
                <a:solidFill>
                  <a:srgbClr val="FFFF00"/>
                </a:solidFill>
              </a:rPr>
              <a:t>committed</a:t>
            </a:r>
            <a:r>
              <a:rPr lang="en-US" altLang="zh-CN" sz="1600" b="1" dirty="0">
                <a:solidFill>
                  <a:srgbClr val="FFC000"/>
                </a:solidFill>
              </a:rPr>
              <a:t>: (replicated on a majority of servers)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Leader executes command, returns result to client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Leader includes the highest committed index in all later </a:t>
            </a:r>
            <a:r>
              <a:rPr lang="en-US" altLang="zh-CN" sz="1400" dirty="0" err="1">
                <a:solidFill>
                  <a:schemeClr val="bg1"/>
                </a:solidFill>
              </a:rPr>
              <a:t>AppendEntries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Followers execute committed commands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C000"/>
                </a:solidFill>
              </a:rPr>
              <a:t>Crashed/slow followers?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Leader retries </a:t>
            </a:r>
            <a:r>
              <a:rPr lang="en-US" altLang="zh-CN" sz="1200" dirty="0" err="1">
                <a:solidFill>
                  <a:schemeClr val="bg1"/>
                </a:solidFill>
              </a:rPr>
              <a:t>AppendENtries</a:t>
            </a:r>
            <a:r>
              <a:rPr lang="en-US" altLang="zh-CN" sz="1200" dirty="0">
                <a:solidFill>
                  <a:schemeClr val="bg1"/>
                </a:solidFill>
              </a:rPr>
              <a:t> RPCs until they succeed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C000"/>
                </a:solidFill>
              </a:rPr>
              <a:t>Optimal performance in common case: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bg1"/>
                </a:solidFill>
              </a:rPr>
              <a:t>One successful RPC to any majority of servers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44624" y="843558"/>
            <a:ext cx="4613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Normal Operation – Log Replicating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00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753D3-669E-4736-B319-CD43076D5BBA}"/>
              </a:ext>
            </a:extLst>
          </p:cNvPr>
          <p:cNvSpPr txBox="1"/>
          <p:nvPr/>
        </p:nvSpPr>
        <p:spPr>
          <a:xfrm>
            <a:off x="3139" y="843558"/>
            <a:ext cx="1837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Log Structure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8BA4D-B9ED-487E-BDA7-CC7ED619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40" y="1366873"/>
            <a:ext cx="6309320" cy="240975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BCEC3D-3225-4397-82B7-C18CC662361A}"/>
              </a:ext>
            </a:extLst>
          </p:cNvPr>
          <p:cNvSpPr txBox="1"/>
          <p:nvPr/>
        </p:nvSpPr>
        <p:spPr>
          <a:xfrm>
            <a:off x="476672" y="3795886"/>
            <a:ext cx="5760640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Must survive crashes (store on disk)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C000"/>
                </a:solidFill>
              </a:rPr>
              <a:t>Entry </a:t>
            </a:r>
            <a:r>
              <a:rPr lang="en-US" altLang="zh-CN" sz="1600" b="1" dirty="0">
                <a:solidFill>
                  <a:srgbClr val="FFFF00"/>
                </a:solidFill>
              </a:rPr>
              <a:t>committed</a:t>
            </a:r>
            <a:r>
              <a:rPr lang="en-US" altLang="zh-CN" sz="1600" b="1" dirty="0">
                <a:solidFill>
                  <a:srgbClr val="FFC000"/>
                </a:solidFill>
              </a:rPr>
              <a:t> if safe to execute in state machines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bg1"/>
                </a:solidFill>
              </a:rPr>
              <a:t>Replicated on </a:t>
            </a:r>
            <a:r>
              <a:rPr lang="en-US" altLang="zh-CN" sz="1400" dirty="0">
                <a:solidFill>
                  <a:srgbClr val="FFFF00"/>
                </a:solidFill>
              </a:rPr>
              <a:t>majority</a:t>
            </a:r>
            <a:r>
              <a:rPr lang="en-US" altLang="zh-CN" sz="1400" dirty="0">
                <a:solidFill>
                  <a:schemeClr val="bg1"/>
                </a:solidFill>
              </a:rPr>
              <a:t> of servers by </a:t>
            </a:r>
            <a:r>
              <a:rPr lang="en-US" altLang="zh-CN" sz="1400" dirty="0">
                <a:solidFill>
                  <a:srgbClr val="FFFF00"/>
                </a:solidFill>
              </a:rPr>
              <a:t>leader of its term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0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B5237-C2BB-4FDA-B7EF-B4740000635D}"/>
              </a:ext>
            </a:extLst>
          </p:cNvPr>
          <p:cNvSpPr txBox="1"/>
          <p:nvPr/>
        </p:nvSpPr>
        <p:spPr>
          <a:xfrm>
            <a:off x="137195" y="848201"/>
            <a:ext cx="30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cs typeface="Times New Roman" panose="02020603050405020304" pitchFamily="18" charset="0"/>
              </a:rPr>
              <a:t>Log Matching Property</a:t>
            </a:r>
            <a:endParaRPr lang="zh-CN" altLang="en-US" sz="20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F9EABE-CDCA-4596-8580-5279520835C3}"/>
              </a:ext>
            </a:extLst>
          </p:cNvPr>
          <p:cNvSpPr txBox="1"/>
          <p:nvPr/>
        </p:nvSpPr>
        <p:spPr>
          <a:xfrm>
            <a:off x="116632" y="4083918"/>
            <a:ext cx="6090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CAE16"/>
                </a:solidFill>
              </a:rPr>
              <a:t>If a given entry is committed, all preceding entries are also </a:t>
            </a:r>
          </a:p>
          <a:p>
            <a:r>
              <a:rPr lang="en-US" altLang="zh-CN" sz="1600" dirty="0">
                <a:solidFill>
                  <a:srgbClr val="FCAE16"/>
                </a:solidFill>
              </a:rPr>
              <a:t>    committed</a:t>
            </a:r>
            <a:endParaRPr lang="zh-CN" altLang="en-US" sz="1600" dirty="0">
              <a:solidFill>
                <a:srgbClr val="FCAE1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EFA450-1F99-4693-8CD6-BF66E8388628}"/>
              </a:ext>
            </a:extLst>
          </p:cNvPr>
          <p:cNvSpPr txBox="1"/>
          <p:nvPr/>
        </p:nvSpPr>
        <p:spPr>
          <a:xfrm>
            <a:off x="116632" y="1679198"/>
            <a:ext cx="6163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CAE16"/>
                </a:solidFill>
              </a:rPr>
              <a:t>If log entries on different servers have same index and term: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bg1"/>
                </a:solidFill>
              </a:rPr>
              <a:t>They store the same command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bg1"/>
                </a:solidFill>
              </a:rPr>
              <a:t>The logs are identical in all preceding entries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5F3756-0B6F-4596-9AFF-ADFF600CFB04}"/>
              </a:ext>
            </a:extLst>
          </p:cNvPr>
          <p:cNvSpPr/>
          <p:nvPr/>
        </p:nvSpPr>
        <p:spPr>
          <a:xfrm>
            <a:off x="115094" y="1309866"/>
            <a:ext cx="5139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Goal: high level of consistency between logs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D453C-F26E-45B4-95AA-15E945A5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6" y="2510195"/>
            <a:ext cx="4840238" cy="16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8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6BF43-A3C4-4BEF-87F2-29A1E59953E6}"/>
              </a:ext>
            </a:extLst>
          </p:cNvPr>
          <p:cNvSpPr txBox="1"/>
          <p:nvPr/>
        </p:nvSpPr>
        <p:spPr>
          <a:xfrm>
            <a:off x="127534" y="1347614"/>
            <a:ext cx="6730465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C000"/>
                </a:solidFill>
              </a:rPr>
              <a:t>Ensuring property S1 (same &lt;</a:t>
            </a:r>
            <a:r>
              <a:rPr lang="en-US" sz="1600" b="1" dirty="0" err="1">
                <a:solidFill>
                  <a:srgbClr val="FFC000"/>
                </a:solidFill>
              </a:rPr>
              <a:t>index,term</a:t>
            </a:r>
            <a:r>
              <a:rPr lang="en-US" sz="1600" b="1" dirty="0">
                <a:solidFill>
                  <a:srgbClr val="FFC000"/>
                </a:solidFill>
              </a:rPr>
              <a:t>&gt; </a:t>
            </a:r>
            <a:r>
              <a:rPr lang="en-US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 same command)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Leader creates at most one entry at a given index in a term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This is sent to all the followers</a:t>
            </a:r>
            <a:endParaRPr lang="en-US" altLang="zh-CN" sz="1400" b="1" dirty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Property S2:  (same &lt;</a:t>
            </a:r>
            <a:r>
              <a:rPr lang="en-US" sz="1600" b="1" dirty="0" err="1">
                <a:solidFill>
                  <a:srgbClr val="FFC000"/>
                </a:solidFill>
                <a:sym typeface="Wingdings" panose="05000000000000000000" pitchFamily="2" charset="2"/>
              </a:rPr>
              <a:t>index,term</a:t>
            </a:r>
            <a:r>
              <a:rPr lang="en-US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&gt;  All previous match)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In &lt;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AppendEntries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&gt;, leader sends &lt;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index,term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&gt; of the previous entry in its log.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If the follower finds the previous entry doesn’t matching, it refuses to accept the message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Ensures the Log Matching property by induction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28F476-80CA-4274-9E75-B7F9C75F49DA}"/>
              </a:ext>
            </a:extLst>
          </p:cNvPr>
          <p:cNvSpPr txBox="1">
            <a:spLocks/>
          </p:cNvSpPr>
          <p:nvPr/>
        </p:nvSpPr>
        <p:spPr>
          <a:xfrm>
            <a:off x="54247" y="845914"/>
            <a:ext cx="3652964" cy="339849"/>
          </a:xfrm>
        </p:spPr>
        <p:txBody>
          <a:bodyPr/>
          <a:lstStyle>
            <a:lvl1pPr algn="ctr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Log Matching Property</a:t>
            </a:r>
            <a:endParaRPr lang="en-US" sz="2000" b="1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29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B5237-C2BB-4FDA-B7EF-B4740000635D}"/>
              </a:ext>
            </a:extLst>
          </p:cNvPr>
          <p:cNvSpPr txBox="1"/>
          <p:nvPr/>
        </p:nvSpPr>
        <p:spPr>
          <a:xfrm>
            <a:off x="44624" y="852608"/>
            <a:ext cx="255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cs typeface="Times New Roman" panose="02020603050405020304" pitchFamily="18" charset="0"/>
              </a:rPr>
              <a:t>Log Inconsistencies</a:t>
            </a:r>
            <a:endParaRPr lang="zh-CN" altLang="en-US" sz="20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EFA450-1F99-4693-8CD6-BF66E8388628}"/>
              </a:ext>
            </a:extLst>
          </p:cNvPr>
          <p:cNvSpPr txBox="1"/>
          <p:nvPr/>
        </p:nvSpPr>
        <p:spPr>
          <a:xfrm>
            <a:off x="404664" y="1275606"/>
            <a:ext cx="546495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Crashes can result in log inconsistencies:</a:t>
            </a:r>
          </a:p>
          <a:p>
            <a:r>
              <a:rPr lang="en-US" sz="1600" dirty="0">
                <a:solidFill>
                  <a:srgbClr val="FCAE16"/>
                </a:solidFill>
                <a:sym typeface="Wingdings" panose="05000000000000000000" pitchFamily="2" charset="2"/>
              </a:rPr>
              <a:t>Raft forces followers to replicate the leader’s logs</a:t>
            </a:r>
          </a:p>
          <a:p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altLang="zh-CN" dirty="0">
                <a:solidFill>
                  <a:schemeClr val="bg1"/>
                </a:solidFill>
              </a:rPr>
              <a:t>Leader assumes its log is correct, </a:t>
            </a:r>
          </a:p>
          <a:p>
            <a:r>
              <a:rPr lang="en-US" dirty="0">
                <a:solidFill>
                  <a:schemeClr val="bg1"/>
                </a:solidFill>
              </a:rPr>
              <a:t>never overwrites or deletes entries in its own log.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74E8F-7E1B-44D5-B211-53823DF0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0" y="2571750"/>
            <a:ext cx="5082329" cy="20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B5237-C2BB-4FDA-B7EF-B4740000635D}"/>
              </a:ext>
            </a:extLst>
          </p:cNvPr>
          <p:cNvSpPr txBox="1"/>
          <p:nvPr/>
        </p:nvSpPr>
        <p:spPr>
          <a:xfrm>
            <a:off x="137195" y="848201"/>
            <a:ext cx="431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cs typeface="Times New Roman" panose="02020603050405020304" pitchFamily="18" charset="0"/>
              </a:rPr>
              <a:t>AppendEntries Consistency Check</a:t>
            </a:r>
            <a:endParaRPr lang="zh-CN" altLang="en-US" sz="20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5F3756-0B6F-4596-9AFF-ADFF600CFB04}"/>
              </a:ext>
            </a:extLst>
          </p:cNvPr>
          <p:cNvSpPr/>
          <p:nvPr/>
        </p:nvSpPr>
        <p:spPr>
          <a:xfrm>
            <a:off x="80442" y="1317009"/>
            <a:ext cx="65758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rgbClr val="FCAE16"/>
                </a:solidFill>
              </a:rPr>
              <a:t>AppendEntries</a:t>
            </a:r>
            <a:r>
              <a:rPr lang="en-US" altLang="zh-CN" sz="1600" dirty="0">
                <a:solidFill>
                  <a:srgbClr val="FCAE16"/>
                </a:solidFill>
              </a:rPr>
              <a:t> include &lt;index, term&gt;of entry preceding new 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CAE16"/>
                </a:solidFill>
              </a:rPr>
              <a:t>Follower must contain matching entry;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CAE16"/>
                </a:solidFill>
              </a:rPr>
              <a:t>Otherwise it rejects request: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bg1"/>
                </a:solidFill>
              </a:rPr>
              <a:t>Leader retries with lower log index;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Ultimately the logs match.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Follower appends all remaining entries from leader’s log.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CAE16"/>
                </a:solidFill>
              </a:rPr>
              <a:t>Implements an </a:t>
            </a:r>
            <a:r>
              <a:rPr lang="en-US" altLang="zh-C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induction step</a:t>
            </a:r>
            <a:r>
              <a:rPr lang="en-US" altLang="zh-CN" sz="1600" dirty="0">
                <a:solidFill>
                  <a:srgbClr val="FCAE16"/>
                </a:solidFill>
              </a:rPr>
              <a:t>, ensures Log Matching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CC09A-63C3-4183-86BC-DB44AF24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0" y="3291830"/>
            <a:ext cx="6575810" cy="16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404664" y="1275606"/>
            <a:ext cx="6048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CAE16"/>
                </a:solidFill>
                <a:latin typeface="+mj-lt"/>
              </a:rPr>
              <a:t>PBFT</a:t>
            </a:r>
          </a:p>
          <a:p>
            <a:r>
              <a:rPr lang="en-US" altLang="zh-CN" sz="2400" dirty="0">
                <a:solidFill>
                  <a:srgbClr val="FCAE16"/>
                </a:solidFill>
                <a:latin typeface="+mj-lt"/>
              </a:rPr>
              <a:t>Practical Byzantine Fault Tolerant Protocol</a:t>
            </a:r>
            <a:endParaRPr lang="zh-CN" altLang="en-US" sz="24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FBAC59-AC8A-4BDC-A313-E31632EA162A}"/>
              </a:ext>
            </a:extLst>
          </p:cNvPr>
          <p:cNvSpPr/>
          <p:nvPr/>
        </p:nvSpPr>
        <p:spPr>
          <a:xfrm>
            <a:off x="260648" y="4261639"/>
            <a:ext cx="6508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Miguel Castro, Barbara </a:t>
            </a:r>
            <a:r>
              <a:rPr lang="en-US" sz="1400" dirty="0" err="1">
                <a:solidFill>
                  <a:schemeClr val="bg2"/>
                </a:solidFill>
              </a:rPr>
              <a:t>Liskov</a:t>
            </a:r>
            <a:r>
              <a:rPr lang="en-US" sz="1400" dirty="0">
                <a:solidFill>
                  <a:schemeClr val="bg2"/>
                </a:solidFill>
              </a:rPr>
              <a:t>: Practical Byzantine Fault Tolerance. OSDI 1999.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0FC4B8-EC9F-49DC-92E5-57F20721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92" y="2691369"/>
            <a:ext cx="4016216" cy="14506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FA17D78-1EF5-4F22-9B8F-D152903A01EA}"/>
              </a:ext>
            </a:extLst>
          </p:cNvPr>
          <p:cNvSpPr/>
          <p:nvPr/>
        </p:nvSpPr>
        <p:spPr>
          <a:xfrm>
            <a:off x="764704" y="4808653"/>
            <a:ext cx="4934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*Partially based on slides by Georgios </a:t>
            </a:r>
            <a:r>
              <a:rPr lang="en-US" altLang="en-US" sz="1400" dirty="0" err="1">
                <a:solidFill>
                  <a:schemeClr val="bg1"/>
                </a:solidFill>
              </a:rPr>
              <a:t>Piliouras</a:t>
            </a:r>
            <a:r>
              <a:rPr lang="en-US" altLang="en-US" sz="1400" dirty="0">
                <a:solidFill>
                  <a:schemeClr val="bg1"/>
                </a:solidFill>
              </a:rPr>
              <a:t> @ Cornell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8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206642" y="1707654"/>
            <a:ext cx="527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Previous Work is not really practical: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332656" y="2427734"/>
            <a:ext cx="58866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Strong assumption: (synchrony system) 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- Bounds on message delay and processing  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  speed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Poor performance: too many messages.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A4401E-B53F-47A4-B6C0-B1538043E85A}"/>
              </a:ext>
            </a:extLst>
          </p:cNvPr>
          <p:cNvSpPr txBox="1"/>
          <p:nvPr/>
        </p:nvSpPr>
        <p:spPr>
          <a:xfrm>
            <a:off x="0" y="843558"/>
            <a:ext cx="233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 vs. Previous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77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412776" y="1043613"/>
            <a:ext cx="2785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The System Model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60648" y="1505278"/>
            <a:ext cx="60486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Asynchronous system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- No bounds on msg delay, or processing speed</a:t>
            </a:r>
          </a:p>
          <a:p>
            <a:pPr lvl="1"/>
            <a:r>
              <a:rPr lang="en-US" altLang="en-US" sz="1600" dirty="0">
                <a:solidFill>
                  <a:schemeClr val="bg1"/>
                </a:solidFill>
              </a:rPr>
              <a:t>  (Eventual time bounds for liveness)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Byzantine nodes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- Arbitrary behaviors: delay msg, inconsistent info, et al.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- n : number of processes, f : number of faults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- n &gt; 3 * f + 1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Networks are unreliable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 delay, reorder, drop, retransmit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Nodes can verify the authenticity of messages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      - Adversary can’t break cryptographic protocols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CC5D41-003D-443D-B0A7-F696F6B0487B}"/>
              </a:ext>
            </a:extLst>
          </p:cNvPr>
          <p:cNvSpPr txBox="1"/>
          <p:nvPr/>
        </p:nvSpPr>
        <p:spPr>
          <a:xfrm>
            <a:off x="0" y="843558"/>
            <a:ext cx="88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 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0E74E6-C261-4342-B658-D5B8437E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1" y="4492407"/>
            <a:ext cx="4049966" cy="4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2642717" y="1185481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Views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332656" y="1923678"/>
            <a:ext cx="6120680" cy="216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Operations occur within views (i.e., rounds)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For a given view: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- one node in is designated </a:t>
            </a:r>
            <a:r>
              <a:rPr lang="en-US" altLang="zh-CN" sz="1600" dirty="0">
                <a:solidFill>
                  <a:schemeClr val="bg1"/>
                </a:solidFill>
              </a:rPr>
              <a:t>the primary,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 </a:t>
            </a:r>
            <a:r>
              <a:rPr lang="en-US" altLang="zh-CN" dirty="0">
                <a:solidFill>
                  <a:schemeClr val="bg1"/>
                </a:solidFill>
              </a:rPr>
              <a:t>- e.g., primary = v mod n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(n is number of nodes, v is the view number)</a:t>
            </a:r>
          </a:p>
        </p:txBody>
      </p:sp>
    </p:spTree>
    <p:extLst>
      <p:ext uri="{BB962C8B-B14F-4D97-AF65-F5344CB8AC3E}">
        <p14:creationId xmlns:p14="http://schemas.microsoft.com/office/powerpoint/2010/main" val="19130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CB6FAA-270E-4F63-9D7A-8C0445779B2C}"/>
              </a:ext>
            </a:extLst>
          </p:cNvPr>
          <p:cNvSpPr txBox="1"/>
          <p:nvPr/>
        </p:nvSpPr>
        <p:spPr>
          <a:xfrm>
            <a:off x="40" y="843558"/>
            <a:ext cx="183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en-US" altLang="zh-CN" sz="2000" b="1" dirty="0">
                <a:solidFill>
                  <a:srgbClr val="FFC000"/>
                </a:solidFill>
              </a:rPr>
              <a:t> Players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332656" y="1635646"/>
            <a:ext cx="6336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B0F0"/>
                </a:solidFill>
              </a:rPr>
              <a:t>Proposer</a:t>
            </a:r>
          </a:p>
          <a:p>
            <a:pPr marL="742950" lvl="1" indent="-285750" latinLnBrk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Suggests values for consideration by acceptors.</a:t>
            </a:r>
          </a:p>
          <a:p>
            <a:pPr marL="742950" lvl="1" indent="-285750" latinLnBrk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B0F0"/>
                </a:solidFill>
              </a:rPr>
              <a:t>Acceptor</a:t>
            </a:r>
          </a:p>
          <a:p>
            <a:pPr marL="742950" lvl="1" indent="-285750" latinLnBrk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Considers the values proposed by proposers.</a:t>
            </a:r>
          </a:p>
          <a:p>
            <a:pPr marL="742950" lvl="1" indent="-285750" latinLnBrk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Renders an accept/reject decision.</a:t>
            </a:r>
          </a:p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B0F0"/>
                </a:solidFill>
              </a:rPr>
              <a:t>Learner</a:t>
            </a:r>
          </a:p>
          <a:p>
            <a:pPr marL="742950" lvl="1" indent="-285750" latinLnBrk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Learns the chosen value 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execute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operations accordingly.</a:t>
            </a:r>
          </a:p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</a:rPr>
              <a:t>A node can act as more than one roles (</a:t>
            </a:r>
            <a:r>
              <a:rPr lang="en-US" altLang="zh-CN" sz="1600" dirty="0">
                <a:solidFill>
                  <a:srgbClr val="92D050"/>
                </a:solidFill>
              </a:rPr>
              <a:t>usually 3</a:t>
            </a:r>
            <a:r>
              <a:rPr lang="en-US" altLang="zh-CN" sz="1600" dirty="0">
                <a:solidFill>
                  <a:schemeClr val="bg1"/>
                </a:solidFill>
              </a:rPr>
              <a:t>).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47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124744" y="1086004"/>
            <a:ext cx="404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+mj-lt"/>
              </a:rPr>
              <a:t> State Machine Replication</a:t>
            </a:r>
            <a:endParaRPr lang="zh-CN" alt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60648" y="1851670"/>
            <a:ext cx="6264696" cy="260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Node maintains a state</a:t>
            </a:r>
          </a:p>
          <a:p>
            <a:pPr lvl="1">
              <a:lnSpc>
                <a:spcPts val="2160"/>
              </a:lnSpc>
            </a:pPr>
            <a:r>
              <a:rPr lang="en-US" altLang="zh-CN" dirty="0">
                <a:solidFill>
                  <a:schemeClr val="bg1"/>
                </a:solidFill>
              </a:rPr>
              <a:t>- Log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view number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state</a:t>
            </a:r>
          </a:p>
          <a:p>
            <a:pPr marL="285750" indent="-285750">
              <a:lnSpc>
                <a:spcPts val="216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Can perform a set of operations</a:t>
            </a:r>
          </a:p>
          <a:p>
            <a:pPr lvl="1">
              <a:lnSpc>
                <a:spcPts val="2160"/>
              </a:lnSpc>
            </a:pP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Need not be simple read/write</a:t>
            </a:r>
          </a:p>
          <a:p>
            <a:pPr lvl="1">
              <a:lnSpc>
                <a:spcPts val="2160"/>
              </a:lnSpc>
            </a:pPr>
            <a:r>
              <a:rPr lang="en-US" altLang="zh-CN" dirty="0">
                <a:solidFill>
                  <a:schemeClr val="bg1"/>
                </a:solidFill>
              </a:rPr>
              <a:t>- Must be deterministic</a:t>
            </a:r>
          </a:p>
          <a:p>
            <a:pPr marL="342900" indent="-342900">
              <a:lnSpc>
                <a:spcPts val="216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Well behaved nodes must</a:t>
            </a:r>
          </a:p>
          <a:p>
            <a:pPr lvl="1">
              <a:lnSpc>
                <a:spcPts val="2160"/>
              </a:lnSpc>
            </a:pPr>
            <a:r>
              <a:rPr lang="en-US" altLang="zh-CN" dirty="0">
                <a:solidFill>
                  <a:schemeClr val="bg1"/>
                </a:solidFill>
              </a:rPr>
              <a:t>- Start at the same state</a:t>
            </a:r>
          </a:p>
          <a:p>
            <a:pPr lvl="1">
              <a:lnSpc>
                <a:spcPts val="2160"/>
              </a:lnSpc>
            </a:pPr>
            <a:r>
              <a:rPr lang="en-US" altLang="zh-CN" dirty="0">
                <a:solidFill>
                  <a:schemeClr val="bg1"/>
                </a:solidFill>
              </a:rPr>
              <a:t>- Execute requests in the same order</a:t>
            </a:r>
          </a:p>
          <a:p>
            <a:pPr lvl="1">
              <a:lnSpc>
                <a:spcPts val="2160"/>
              </a:lnSpc>
            </a:pPr>
            <a:r>
              <a:rPr lang="en-US" altLang="en-US" dirty="0">
                <a:solidFill>
                  <a:schemeClr val="bg1"/>
                </a:solidFill>
              </a:rPr>
              <a:t>- Correct replicas produce identical replies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83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60647" y="1707654"/>
            <a:ext cx="6264696" cy="2208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Primary picks ordering</a:t>
            </a:r>
            <a:endParaRPr lang="en-US" altLang="zh-CN" sz="2000" dirty="0">
              <a:solidFill>
                <a:srgbClr val="FCAE1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Backups ensure primary behaves correctly</a:t>
            </a:r>
            <a:endParaRPr lang="en-US" altLang="zh-CN" sz="2000" dirty="0">
              <a:solidFill>
                <a:srgbClr val="FCAE16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en-US" dirty="0">
                <a:solidFill>
                  <a:schemeClr val="bg1"/>
                </a:solidFill>
                <a:sym typeface="Symbol" panose="05050102010706020507" pitchFamily="18" charset="2"/>
              </a:rPr>
              <a:t>certify correct ordering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en-US" dirty="0">
                <a:solidFill>
                  <a:schemeClr val="bg1"/>
                </a:solidFill>
              </a:rPr>
              <a:t>trigger view changes to replace faulty primary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19772-06FA-491F-A08F-B413EBA5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20" y="3579862"/>
            <a:ext cx="4854873" cy="1435472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B15EC7D4-44A9-40D3-9691-4EE1248098E0}"/>
              </a:ext>
            </a:extLst>
          </p:cNvPr>
          <p:cNvSpPr txBox="1"/>
          <p:nvPr/>
        </p:nvSpPr>
        <p:spPr>
          <a:xfrm>
            <a:off x="1844824" y="1131590"/>
            <a:ext cx="321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Ordering Requests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3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844824" y="1131590"/>
            <a:ext cx="3084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Overall Procedure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116632" y="1563638"/>
            <a:ext cx="662473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lnSpc>
                <a:spcPct val="150000"/>
              </a:lnSpc>
            </a:pPr>
            <a:r>
              <a:rPr lang="en-US" altLang="zh-CN" dirty="0">
                <a:solidFill>
                  <a:srgbClr val="FCAE16"/>
                </a:solidFill>
              </a:rPr>
              <a:t>1. A client sends a request to the primary;</a:t>
            </a:r>
          </a:p>
          <a:p>
            <a:pPr marL="231775" indent="-231775">
              <a:lnSpc>
                <a:spcPct val="150000"/>
              </a:lnSpc>
            </a:pPr>
            <a:r>
              <a:rPr lang="en-US" altLang="zh-CN" dirty="0">
                <a:solidFill>
                  <a:srgbClr val="FCAE16"/>
                </a:solidFill>
              </a:rPr>
              <a:t>2. The primary multicasts the request to backups;</a:t>
            </a:r>
          </a:p>
          <a:p>
            <a:pPr marL="231775" indent="-231775">
              <a:lnSpc>
                <a:spcPct val="150000"/>
              </a:lnSpc>
            </a:pPr>
            <a:r>
              <a:rPr lang="en-US" altLang="zh-CN" dirty="0">
                <a:solidFill>
                  <a:srgbClr val="FCAE16"/>
                </a:solidFill>
              </a:rPr>
              <a:t>3. Each replica executes the request and send a reply to the client;</a:t>
            </a:r>
          </a:p>
          <a:p>
            <a:pPr marL="231775" indent="-231775">
              <a:lnSpc>
                <a:spcPct val="150000"/>
              </a:lnSpc>
            </a:pPr>
            <a:r>
              <a:rPr lang="en-US" altLang="zh-CN" dirty="0">
                <a:solidFill>
                  <a:srgbClr val="FCAE16"/>
                </a:solidFill>
              </a:rPr>
              <a:t>4. The client waits for </a:t>
            </a:r>
            <a:r>
              <a:rPr lang="en-US" altLang="zh-CN" i="1" dirty="0">
                <a:solidFill>
                  <a:srgbClr val="FCAE16"/>
                </a:solidFill>
              </a:rPr>
              <a:t>f+1</a:t>
            </a:r>
            <a:r>
              <a:rPr lang="en-US" altLang="zh-CN" dirty="0">
                <a:solidFill>
                  <a:srgbClr val="FCAE16"/>
                </a:solidFill>
              </a:rPr>
              <a:t> replies from different replicas with the same result; this is the result of the operation.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031D8-3DF4-4283-8FE1-3405FB87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4095421"/>
            <a:ext cx="3614751" cy="9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1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116632" y="1622710"/>
            <a:ext cx="6624736" cy="318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If the client does not receive replies soon enough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solidFill>
                  <a:schemeClr val="bg1"/>
                </a:solidFill>
              </a:rPr>
              <a:t>it broadcasts the request to all replicas.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solidFill>
                  <a:schemeClr val="bg1"/>
                </a:solidFill>
              </a:rPr>
              <a:t>If the request already processed, simply resend the reply.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If the replica is not the primary,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it relays the request to the primary.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CAE16"/>
                </a:solidFill>
              </a:rPr>
              <a:t>If the primary does not multicast the request to others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- it will eventually be suspected to be faulty by enough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replicas to cause a view change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24E7310E-3A3B-448D-A09F-1CF0B2B76C79}"/>
              </a:ext>
            </a:extLst>
          </p:cNvPr>
          <p:cNvSpPr txBox="1"/>
          <p:nvPr/>
        </p:nvSpPr>
        <p:spPr>
          <a:xfrm>
            <a:off x="1844824" y="1131590"/>
            <a:ext cx="3084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Overall Procedure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764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628800" y="1131590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Protocol Components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403030" y="1995686"/>
            <a:ext cx="5294981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Normal case operation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View change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Garbage collection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CAE16"/>
                </a:solidFill>
              </a:rPr>
              <a:t>Recovery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8AB04E2-AC27-4535-A0B0-A392D7853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64" y="4186444"/>
            <a:ext cx="47564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</a:rPr>
              <a:t>All have to be designed to work together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17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628800" y="1131590"/>
            <a:ext cx="4037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Normal Case Operation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2E85F-D199-4571-B518-F185FED1C67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04664" y="1779662"/>
            <a:ext cx="770039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Three phase algorithm: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>
                <a:solidFill>
                  <a:schemeClr val="bg1"/>
                </a:solidFill>
              </a:rPr>
              <a:t>pre-prepare</a:t>
            </a:r>
            <a:r>
              <a:rPr lang="en-US" altLang="en-US" sz="2000" dirty="0">
                <a:solidFill>
                  <a:schemeClr val="bg1"/>
                </a:solidFill>
              </a:rPr>
              <a:t> picks order of requests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>
                <a:solidFill>
                  <a:schemeClr val="bg1"/>
                </a:solidFill>
              </a:rPr>
              <a:t>prepare</a:t>
            </a:r>
            <a:r>
              <a:rPr lang="en-US" altLang="en-US" sz="2000" dirty="0">
                <a:solidFill>
                  <a:schemeClr val="bg1"/>
                </a:solidFill>
              </a:rPr>
              <a:t> ensures order within views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>
                <a:solidFill>
                  <a:schemeClr val="bg1"/>
                </a:solidFill>
              </a:rPr>
              <a:t>commit </a:t>
            </a:r>
            <a:r>
              <a:rPr lang="en-US" altLang="en-US" sz="2000" dirty="0">
                <a:solidFill>
                  <a:schemeClr val="bg1"/>
                </a:solidFill>
              </a:rPr>
              <a:t>ensures order across views</a:t>
            </a:r>
          </a:p>
          <a:p>
            <a:pPr>
              <a:lnSpc>
                <a:spcPct val="140000"/>
              </a:lnSpc>
            </a:pPr>
            <a:r>
              <a:rPr lang="en-US" alt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Replicas remember messages in log</a:t>
            </a:r>
          </a:p>
          <a:p>
            <a:pPr>
              <a:lnSpc>
                <a:spcPct val="140000"/>
              </a:lnSpc>
            </a:pPr>
            <a:r>
              <a:rPr lang="en-US" altLang="en-US" sz="2400" dirty="0">
                <a:solidFill>
                  <a:schemeClr val="bg1"/>
                </a:solidFill>
              </a:rPr>
              <a:t>Messages are authenticated </a:t>
            </a:r>
          </a:p>
        </p:txBody>
      </p:sp>
    </p:spTree>
    <p:extLst>
      <p:ext uri="{BB962C8B-B14F-4D97-AF65-F5344CB8AC3E}">
        <p14:creationId xmlns:p14="http://schemas.microsoft.com/office/powerpoint/2010/main" val="2367441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628800" y="1131590"/>
            <a:ext cx="344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Protocol Operations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95835" y="1707654"/>
            <a:ext cx="626633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Certificates: set with messages from a quorum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Algorithm steps are justified by certificates</a:t>
            </a:r>
            <a:endParaRPr lang="en-US" altLang="zh-CN" sz="2000" dirty="0">
              <a:solidFill>
                <a:srgbClr val="FCAE1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D7D98-933D-40EE-94B3-153FA502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8" y="2859782"/>
            <a:ext cx="5805264" cy="20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DB992F-49B8-4629-917D-84552DFA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" y="1992231"/>
            <a:ext cx="5304642" cy="2284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84355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34B195-6555-43B5-8981-60EDA738346F}"/>
              </a:ext>
            </a:extLst>
          </p:cNvPr>
          <p:cNvGrpSpPr/>
          <p:nvPr/>
        </p:nvGrpSpPr>
        <p:grpSpPr>
          <a:xfrm>
            <a:off x="864096" y="1281274"/>
            <a:ext cx="2704106" cy="558782"/>
            <a:chOff x="2420888" y="1059582"/>
            <a:chExt cx="2004046" cy="558782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826EB672-7D8F-40C5-9EE8-53C537C73332}"/>
                </a:ext>
              </a:extLst>
            </p:cNvPr>
            <p:cNvSpPr/>
            <p:nvPr/>
          </p:nvSpPr>
          <p:spPr>
            <a:xfrm>
              <a:off x="2420888" y="1059582"/>
              <a:ext cx="2004046" cy="558782"/>
            </a:xfrm>
            <a:prstGeom prst="wedgeRoundRectCallout">
              <a:avLst>
                <a:gd name="adj1" fmla="val -13191"/>
                <a:gd name="adj2" fmla="val 47656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F08119-75C8-455E-907E-F7A22B0768F7}"/>
                </a:ext>
              </a:extLst>
            </p:cNvPr>
            <p:cNvSpPr txBox="1"/>
            <p:nvPr/>
          </p:nvSpPr>
          <p:spPr>
            <a:xfrm>
              <a:off x="2420888" y="1095144"/>
              <a:ext cx="1950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cs typeface="Times New Roman" panose="02020603050405020304" pitchFamily="18" charset="0"/>
                </a:rPr>
                <a:t>Request to Primary</a:t>
              </a:r>
            </a:p>
            <a:p>
              <a:r>
                <a:rPr lang="en-US" altLang="zh-CN" sz="1400" dirty="0">
                  <a:cs typeface="Times New Roman" panose="02020603050405020304" pitchFamily="18" charset="0"/>
                </a:rPr>
                <a:t>{REQUEST, operation, </a:t>
              </a:r>
              <a:r>
                <a:rPr lang="en-US" altLang="zh-CN" sz="1400" dirty="0" err="1">
                  <a:cs typeface="Times New Roman" panose="02020603050405020304" pitchFamily="18" charset="0"/>
                </a:rPr>
                <a:t>ts</a:t>
              </a:r>
              <a:r>
                <a:rPr lang="en-US" altLang="zh-CN" sz="1400" dirty="0">
                  <a:cs typeface="Times New Roman" panose="02020603050405020304" pitchFamily="18" charset="0"/>
                </a:rPr>
                <a:t>, client}</a:t>
              </a:r>
              <a:endParaRPr lang="zh-CN" altLang="en-US" sz="140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 Box 29">
            <a:extLst>
              <a:ext uri="{FF2B5EF4-FFF2-40B4-BE49-F238E27FC236}">
                <a16:creationId xmlns:a16="http://schemas.microsoft.com/office/drawing/2014/main" id="{93A3108F-A4EB-4E79-B051-57165C576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4428558"/>
            <a:ext cx="5304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</a:rPr>
              <a:t>Primary assigns seq# to the request.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825ADA83-EE3B-491D-AD35-EF82F3667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777" y="3544161"/>
            <a:ext cx="540981" cy="632433"/>
          </a:xfrm>
          <a:prstGeom prst="irregularSeal2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fail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32517DE-3330-4088-B997-D24542D4ADB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>
            <a:off x="432048" y="2787774"/>
            <a:ext cx="1628800" cy="1825450"/>
          </a:xfrm>
          <a:prstGeom prst="curvedConnector4">
            <a:avLst>
              <a:gd name="adj1" fmla="val -14035"/>
              <a:gd name="adj2" fmla="val 55058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">
            <a:extLst>
              <a:ext uri="{FF2B5EF4-FFF2-40B4-BE49-F238E27FC236}">
                <a16:creationId xmlns:a16="http://schemas.microsoft.com/office/drawing/2014/main" id="{2157C1F4-FC1C-4627-BBD0-02D5118C2398}"/>
              </a:ext>
            </a:extLst>
          </p:cNvPr>
          <p:cNvSpPr txBox="1"/>
          <p:nvPr/>
        </p:nvSpPr>
        <p:spPr>
          <a:xfrm>
            <a:off x="2688092" y="733859"/>
            <a:ext cx="148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Request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158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DB992F-49B8-4629-917D-84552DFA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" y="1707654"/>
            <a:ext cx="5304642" cy="2284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9207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B10A57-6FDB-49BE-8147-7A5EC1FD4A26}"/>
              </a:ext>
            </a:extLst>
          </p:cNvPr>
          <p:cNvSpPr/>
          <p:nvPr/>
        </p:nvSpPr>
        <p:spPr>
          <a:xfrm>
            <a:off x="1988840" y="1192187"/>
            <a:ext cx="3672408" cy="5035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Pre-prepare message</a:t>
            </a:r>
          </a:p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&lt;{PRE_PRAPARE,v,seq#,</a:t>
            </a:r>
            <a:r>
              <a:rPr lang="en-US" altLang="zh-CN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msg_digest</a:t>
            </a:r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}, msg&gt;</a:t>
            </a:r>
            <a:endParaRPr lang="zh-CN" altLang="en-US" sz="2400" dirty="0"/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605D7A93-0AC8-471D-962D-DC5A1CAED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640" y="4054841"/>
            <a:ext cx="6336704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pPr algn="l"/>
            <a:r>
              <a:rPr lang="en-US" altLang="en-US" sz="2000" dirty="0">
                <a:solidFill>
                  <a:schemeClr val="bg1"/>
                </a:solidFill>
              </a:rPr>
              <a:t>backups accept pre-prepare if:</a:t>
            </a:r>
          </a:p>
          <a:p>
            <a:pPr lvl="1" algn="l"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in view v</a:t>
            </a:r>
          </a:p>
          <a:p>
            <a:pPr lvl="1" algn="l">
              <a:lnSpc>
                <a:spcPct val="80000"/>
              </a:lnSpc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 never accepted pre-prepare for </a:t>
            </a:r>
            <a:r>
              <a:rPr lang="en-US" altLang="en-US" sz="1600" dirty="0" err="1">
                <a:solidFill>
                  <a:schemeClr val="bg1"/>
                </a:solidFill>
              </a:rPr>
              <a:t>v,seq</a:t>
            </a:r>
            <a:r>
              <a:rPr lang="en-US" altLang="en-US" sz="1600" dirty="0">
                <a:solidFill>
                  <a:schemeClr val="bg1"/>
                </a:solidFill>
              </a:rPr>
              <a:t># with different request</a:t>
            </a: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B0ED9C67-E905-46D9-975F-8643B953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768" y="3291830"/>
            <a:ext cx="540981" cy="632433"/>
          </a:xfrm>
          <a:prstGeom prst="irregularSeal2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fail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513C32C-97C4-41F2-950E-819616068954}"/>
              </a:ext>
            </a:extLst>
          </p:cNvPr>
          <p:cNvCxnSpPr>
            <a:cxnSpLocks/>
          </p:cNvCxnSpPr>
          <p:nvPr/>
        </p:nvCxnSpPr>
        <p:spPr>
          <a:xfrm rot="5400000">
            <a:off x="1808820" y="3111809"/>
            <a:ext cx="1296145" cy="792088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CFEB5A5-BC68-4E30-B20C-015A8D1F0B73}"/>
              </a:ext>
            </a:extLst>
          </p:cNvPr>
          <p:cNvCxnSpPr>
            <a:cxnSpLocks/>
          </p:cNvCxnSpPr>
          <p:nvPr/>
        </p:nvCxnSpPr>
        <p:spPr>
          <a:xfrm rot="5400000">
            <a:off x="1988842" y="3291830"/>
            <a:ext cx="936102" cy="792090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>
            <a:extLst>
              <a:ext uri="{FF2B5EF4-FFF2-40B4-BE49-F238E27FC236}">
                <a16:creationId xmlns:a16="http://schemas.microsoft.com/office/drawing/2014/main" id="{91C29E94-96D7-4A1F-89F4-AF42535782C5}"/>
              </a:ext>
            </a:extLst>
          </p:cNvPr>
          <p:cNvSpPr txBox="1"/>
          <p:nvPr/>
        </p:nvSpPr>
        <p:spPr>
          <a:xfrm>
            <a:off x="2564904" y="792077"/>
            <a:ext cx="2092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Pre-prepare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3434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DB992F-49B8-4629-917D-84552DFA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" y="1707654"/>
            <a:ext cx="5304642" cy="2284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-24224" y="78236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B10A57-6FDB-49BE-8147-7A5EC1FD4A26}"/>
              </a:ext>
            </a:extLst>
          </p:cNvPr>
          <p:cNvSpPr/>
          <p:nvPr/>
        </p:nvSpPr>
        <p:spPr>
          <a:xfrm>
            <a:off x="2996952" y="1245971"/>
            <a:ext cx="2952328" cy="46167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Prepare message</a:t>
            </a:r>
          </a:p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{PRAPARE,view,seq#,</a:t>
            </a:r>
            <a:r>
              <a:rPr lang="en-US" altLang="zh-CN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msg_digest,i</a:t>
            </a:r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endParaRPr lang="zh-CN" altLang="en-US" sz="1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A0909FDC-29EB-4EF7-A517-077DB4CBA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768" y="3291830"/>
            <a:ext cx="540981" cy="632433"/>
          </a:xfrm>
          <a:prstGeom prst="irregularSeal2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fail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195F-4E8D-4865-9EC2-52455B96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72" y="4212639"/>
            <a:ext cx="3240360" cy="682439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9BA421B-32A3-4484-B7AB-53C6DA799E03}"/>
              </a:ext>
            </a:extLst>
          </p:cNvPr>
          <p:cNvCxnSpPr>
            <a:cxnSpLocks/>
          </p:cNvCxnSpPr>
          <p:nvPr/>
        </p:nvCxnSpPr>
        <p:spPr>
          <a:xfrm rot="5400000">
            <a:off x="2816931" y="3255827"/>
            <a:ext cx="1800204" cy="288033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16A2A6F-2086-41D0-A821-079BE4B27046}"/>
              </a:ext>
            </a:extLst>
          </p:cNvPr>
          <p:cNvCxnSpPr>
            <a:cxnSpLocks/>
          </p:cNvCxnSpPr>
          <p:nvPr/>
        </p:nvCxnSpPr>
        <p:spPr>
          <a:xfrm rot="5400000">
            <a:off x="3068964" y="3507853"/>
            <a:ext cx="1368151" cy="216029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F61C756-9937-48E3-883A-DE64DB46FF7B}"/>
              </a:ext>
            </a:extLst>
          </p:cNvPr>
          <p:cNvCxnSpPr>
            <a:cxnSpLocks/>
          </p:cNvCxnSpPr>
          <p:nvPr/>
        </p:nvCxnSpPr>
        <p:spPr>
          <a:xfrm rot="5400000">
            <a:off x="3248983" y="3687875"/>
            <a:ext cx="1080119" cy="144017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">
            <a:extLst>
              <a:ext uri="{FF2B5EF4-FFF2-40B4-BE49-F238E27FC236}">
                <a16:creationId xmlns:a16="http://schemas.microsoft.com/office/drawing/2014/main" id="{BF8ABD3F-2DDA-4518-AEB8-81039CE4A392}"/>
              </a:ext>
            </a:extLst>
          </p:cNvPr>
          <p:cNvSpPr txBox="1"/>
          <p:nvPr/>
        </p:nvSpPr>
        <p:spPr>
          <a:xfrm>
            <a:off x="2446047" y="778808"/>
            <a:ext cx="1415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Prepare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37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3F2B15C6-DF6E-4AFC-8C05-65F787A749E9}"/>
              </a:ext>
            </a:extLst>
          </p:cNvPr>
          <p:cNvSpPr txBox="1"/>
          <p:nvPr/>
        </p:nvSpPr>
        <p:spPr>
          <a:xfrm>
            <a:off x="40" y="843558"/>
            <a:ext cx="2521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en-US" altLang="zh-CN" sz="2000" b="1" dirty="0">
                <a:solidFill>
                  <a:srgbClr val="FFC000"/>
                </a:solidFill>
              </a:rPr>
              <a:t> Components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62CF3-BF1E-411C-A1FA-8C81B7AA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436638"/>
            <a:ext cx="3699457" cy="2900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3C1DF-FE92-4F4D-8CFB-FBB9D370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" y="4587974"/>
            <a:ext cx="6021288" cy="3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57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628800" y="1131590"/>
            <a:ext cx="320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Order Within View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95834" y="1707654"/>
            <a:ext cx="651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No P-certificates with the same view and sequence number and different requests</a:t>
            </a:r>
            <a:endParaRPr lang="en-US" altLang="zh-CN" sz="2000" dirty="0">
              <a:solidFill>
                <a:srgbClr val="FCAE1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186C2-5ADE-4A3D-8205-3D573F70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8" y="2600118"/>
            <a:ext cx="5895684" cy="2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07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DB992F-49B8-4629-917D-84552DFA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" y="1707654"/>
            <a:ext cx="5304642" cy="2284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-13176" y="78236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B10A57-6FDB-49BE-8147-7A5EC1FD4A26}"/>
              </a:ext>
            </a:extLst>
          </p:cNvPr>
          <p:cNvSpPr/>
          <p:nvPr/>
        </p:nvSpPr>
        <p:spPr>
          <a:xfrm>
            <a:off x="3861048" y="1189666"/>
            <a:ext cx="2900139" cy="5030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Commit message</a:t>
            </a:r>
          </a:p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{COMMIT,view,seq#,</a:t>
            </a:r>
            <a:r>
              <a:rPr lang="en-US" altLang="zh-CN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msg_digest,i</a:t>
            </a:r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352D188D-77F8-4631-8551-0AF9F492D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818" y="3291830"/>
            <a:ext cx="540981" cy="632433"/>
          </a:xfrm>
          <a:prstGeom prst="irregularSeal2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fail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A0E3CDB8-0204-4291-ACB6-EA62CF683C13}"/>
              </a:ext>
            </a:extLst>
          </p:cNvPr>
          <p:cNvSpPr txBox="1"/>
          <p:nvPr/>
        </p:nvSpPr>
        <p:spPr>
          <a:xfrm>
            <a:off x="2446045" y="804609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Commit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69598F-16ED-4B34-BB7E-36FD96D6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51"/>
          <a:stretch/>
        </p:blipFill>
        <p:spPr>
          <a:xfrm>
            <a:off x="509052" y="1444749"/>
            <a:ext cx="3240360" cy="235096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B86A8EA-9011-4F49-A0F3-CF200514F9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24783" y="1763474"/>
            <a:ext cx="936105" cy="536431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7C44E7-F7D2-45E2-9575-911421619E0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82425" y="2053161"/>
            <a:ext cx="1377396" cy="379865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7463A57-C64A-4DCA-B675-2F432897329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07025" y="2165796"/>
            <a:ext cx="1656186" cy="451869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07F170-9939-4045-AC89-14A53AEF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62" y="4140372"/>
            <a:ext cx="2473222" cy="557579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0F40AE7-99BB-468D-84C2-F028F9A846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67984" y="3548991"/>
            <a:ext cx="946368" cy="432045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B94CFE0-F66A-4180-81B0-64B90E9D13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7948" y="3116942"/>
            <a:ext cx="1738451" cy="504054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EFDD2E-D64A-4172-A13C-1A9A1954E0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9976" y="3296962"/>
            <a:ext cx="1306405" cy="576064"/>
          </a:xfrm>
          <a:prstGeom prst="curvedConnector3">
            <a:avLst>
              <a:gd name="adj1" fmla="val 50000"/>
            </a:avLst>
          </a:prstGeom>
          <a:ln w="19050">
            <a:solidFill>
              <a:srgbClr val="254EF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21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DB992F-49B8-4629-917D-84552DFA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" y="1707654"/>
            <a:ext cx="5304642" cy="2284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B10A57-6FDB-49BE-8147-7A5EC1FD4A26}"/>
              </a:ext>
            </a:extLst>
          </p:cNvPr>
          <p:cNvSpPr/>
          <p:nvPr/>
        </p:nvSpPr>
        <p:spPr>
          <a:xfrm>
            <a:off x="4193704" y="1151694"/>
            <a:ext cx="2664296" cy="5009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Reply</a:t>
            </a:r>
          </a:p>
          <a:p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{</a:t>
            </a:r>
            <a:r>
              <a:rPr lang="en-US" altLang="zh-CN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REPLY,view,ts,client,i,response</a:t>
            </a:r>
            <a:r>
              <a:rPr lang="en-US" altLang="zh-CN" sz="1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EE854647-4967-4497-9E3E-278F8D3B7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768" y="3263645"/>
            <a:ext cx="540981" cy="632433"/>
          </a:xfrm>
          <a:prstGeom prst="irregularSeal2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fail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2446045" y="804609"/>
            <a:ext cx="1066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Reply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78893015-CCFC-4F3A-9375-73098D5F8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4046773"/>
            <a:ext cx="56861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01638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</a:rPr>
              <a:t>Request m executed after:</a:t>
            </a: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</a:rPr>
              <a:t> having  </a:t>
            </a:r>
            <a:r>
              <a:rPr lang="en-US" altLang="en-US" sz="2000" i="1" dirty="0">
                <a:solidFill>
                  <a:schemeClr val="bg1"/>
                </a:solidFill>
                <a:latin typeface="Helvetica" panose="020B0604020202020204" pitchFamily="34" charset="0"/>
              </a:rPr>
              <a:t>C-certificate(</a:t>
            </a:r>
            <a:r>
              <a:rPr lang="en-US" altLang="en-US" sz="2000" i="1" dirty="0" err="1">
                <a:solidFill>
                  <a:schemeClr val="bg1"/>
                </a:solidFill>
                <a:latin typeface="Helvetica" panose="020B0604020202020204" pitchFamily="34" charset="0"/>
              </a:rPr>
              <a:t>msg,v,seq</a:t>
            </a:r>
            <a:r>
              <a:rPr lang="en-US" altLang="en-US" sz="2000" i="1" dirty="0">
                <a:solidFill>
                  <a:schemeClr val="bg1"/>
                </a:solidFill>
                <a:latin typeface="Helvetica" panose="020B0604020202020204" pitchFamily="34" charset="0"/>
              </a:rPr>
              <a:t>#)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</a:rPr>
              <a:t> executing requests with number less than seq#</a:t>
            </a:r>
          </a:p>
        </p:txBody>
      </p:sp>
    </p:spTree>
    <p:extLst>
      <p:ext uri="{BB962C8B-B14F-4D97-AF65-F5344CB8AC3E}">
        <p14:creationId xmlns:p14="http://schemas.microsoft.com/office/powerpoint/2010/main" val="3159583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019D-911E-4685-9629-98F90DA1E209}"/>
              </a:ext>
            </a:extLst>
          </p:cNvPr>
          <p:cNvSpPr txBox="1"/>
          <p:nvPr/>
        </p:nvSpPr>
        <p:spPr>
          <a:xfrm>
            <a:off x="6896" y="843558"/>
            <a:ext cx="79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CAE16"/>
                </a:solidFill>
              </a:rPr>
              <a:t>PBFT</a:t>
            </a:r>
            <a:endParaRPr lang="zh-CN" altLang="en-US" sz="2000" b="1" dirty="0">
              <a:solidFill>
                <a:srgbClr val="FCAE1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4E601-7411-42EA-BB10-AF13A195E302}"/>
              </a:ext>
            </a:extLst>
          </p:cNvPr>
          <p:cNvSpPr txBox="1"/>
          <p:nvPr/>
        </p:nvSpPr>
        <p:spPr>
          <a:xfrm>
            <a:off x="1628800" y="1131590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View Change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F08E9-939D-4FF8-90F0-427CED4289DC}"/>
              </a:ext>
            </a:extLst>
          </p:cNvPr>
          <p:cNvSpPr txBox="1"/>
          <p:nvPr/>
        </p:nvSpPr>
        <p:spPr>
          <a:xfrm>
            <a:off x="295834" y="1707654"/>
            <a:ext cx="6373525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Provide liveness when primary fails: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timeouts trigger view changes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select new primary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But also need to: 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preserve safety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ensure replicas in the same view long enough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prevent denial-of-service attack </a:t>
            </a:r>
          </a:p>
        </p:txBody>
      </p:sp>
    </p:spTree>
    <p:extLst>
      <p:ext uri="{BB962C8B-B14F-4D97-AF65-F5344CB8AC3E}">
        <p14:creationId xmlns:p14="http://schemas.microsoft.com/office/powerpoint/2010/main" val="1698762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2267464" y="786027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View Change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D2705-3F9D-4EE8-BCD7-5521F1AB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48" y="1371843"/>
            <a:ext cx="6165304" cy="36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7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1710420" y="84355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View Change Safety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079D2-D830-4BDB-9A92-BBF60CBD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3" y="1491630"/>
            <a:ext cx="6131312" cy="32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1710420" y="843558"/>
            <a:ext cx="3297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Garbage Collection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9CC5-DE8F-4A89-B6FB-D2DDBA8E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9" y="1491630"/>
            <a:ext cx="6213162" cy="35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1710420" y="843558"/>
            <a:ext cx="445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>
                <a:solidFill>
                  <a:srgbClr val="FCAE16"/>
                </a:solidFill>
              </a:rPr>
              <a:t>Formal Correctness Proofs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F3588E0E-EBE5-49B6-A46C-4A11C6343763}"/>
              </a:ext>
            </a:extLst>
          </p:cNvPr>
          <p:cNvSpPr txBox="1"/>
          <p:nvPr/>
        </p:nvSpPr>
        <p:spPr>
          <a:xfrm>
            <a:off x="295834" y="1707654"/>
            <a:ext cx="6373525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Complete safety proof with I/O automata: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invariants 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simulation relations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Partial liveness proof with timed I/O automata: 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- invariants</a:t>
            </a:r>
          </a:p>
        </p:txBody>
      </p:sp>
    </p:spTree>
    <p:extLst>
      <p:ext uri="{BB962C8B-B14F-4D97-AF65-F5344CB8AC3E}">
        <p14:creationId xmlns:p14="http://schemas.microsoft.com/office/powerpoint/2010/main" val="1579207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1710420" y="843558"/>
            <a:ext cx="335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>
                <a:solidFill>
                  <a:srgbClr val="FCAE16"/>
                </a:solidFill>
              </a:rPr>
              <a:t>PBFT Optimizations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F3588E0E-EBE5-49B6-A46C-4A11C6343763}"/>
              </a:ext>
            </a:extLst>
          </p:cNvPr>
          <p:cNvSpPr txBox="1"/>
          <p:nvPr/>
        </p:nvSpPr>
        <p:spPr>
          <a:xfrm>
            <a:off x="242237" y="1491630"/>
            <a:ext cx="6373525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Digest replies: send only one reply with full result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Optimistic execution: execute prepared requests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CAE16"/>
                </a:solidFill>
              </a:rPr>
              <a:t>Read-only operations: executed in current state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68CD4-57E7-46B5-B3FC-09A21F47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2" y="3383012"/>
            <a:ext cx="2946213" cy="1417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191E7-F7B3-4DAB-9405-734416FB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503" y="3383012"/>
            <a:ext cx="2476807" cy="14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A29D0D-112A-46AF-9364-BB2AC6E4B809}"/>
              </a:ext>
            </a:extLst>
          </p:cNvPr>
          <p:cNvSpPr txBox="1"/>
          <p:nvPr/>
        </p:nvSpPr>
        <p:spPr>
          <a:xfrm>
            <a:off x="0" y="78602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PBFT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6945AC5-F5E1-4A75-A524-E15D34EC8D82}"/>
              </a:ext>
            </a:extLst>
          </p:cNvPr>
          <p:cNvSpPr txBox="1"/>
          <p:nvPr/>
        </p:nvSpPr>
        <p:spPr>
          <a:xfrm>
            <a:off x="1710420" y="843558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AE16"/>
                </a:solidFill>
                <a:latin typeface="+mj-lt"/>
              </a:rPr>
              <a:t>Implementation Example</a:t>
            </a:r>
            <a:endParaRPr lang="zh-CN" altLang="en-US" sz="2800" dirty="0">
              <a:solidFill>
                <a:srgbClr val="FCAE16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4CD4A-CC8E-4BA9-B3AA-C0879F36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0" y="1419622"/>
            <a:ext cx="5760640" cy="3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CB6FAA-270E-4F63-9D7A-8C0445779B2C}"/>
              </a:ext>
            </a:extLst>
          </p:cNvPr>
          <p:cNvSpPr txBox="1"/>
          <p:nvPr/>
        </p:nvSpPr>
        <p:spPr>
          <a:xfrm>
            <a:off x="44624" y="843558"/>
            <a:ext cx="2175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  <a:latin typeface="+mj-lt"/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  <a:latin typeface="+mj-lt"/>
              </a:rPr>
              <a:t>的主要符号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332656" y="1131590"/>
            <a:ext cx="6192688" cy="363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  <a:buClr>
                <a:schemeClr val="bg1"/>
              </a:buClr>
            </a:pPr>
            <a:r>
              <a:rPr lang="en-US" altLang="zh-CN" b="1" dirty="0">
                <a:solidFill>
                  <a:schemeClr val="bg1"/>
                </a:solidFill>
              </a:rPr>
              <a:t>Round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按轮次执行，每一轮包含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个阶段（</a:t>
            </a:r>
            <a:r>
              <a:rPr lang="en-US" altLang="zh-CN" dirty="0">
                <a:solidFill>
                  <a:schemeClr val="bg1"/>
                </a:solidFill>
              </a:rPr>
              <a:t>Phase</a:t>
            </a:r>
            <a:r>
              <a:rPr lang="zh-CN" altLang="en-US" dirty="0">
                <a:solidFill>
                  <a:schemeClr val="bg1"/>
                </a:solidFill>
              </a:rPr>
              <a:t>）。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200000"/>
              </a:lnSpc>
              <a:buClr>
                <a:schemeClr val="bg1"/>
              </a:buClr>
            </a:pPr>
            <a:r>
              <a:rPr lang="zh-CN" altLang="en-US" b="1" dirty="0">
                <a:solidFill>
                  <a:schemeClr val="bg1"/>
                </a:solidFill>
              </a:rPr>
              <a:t>轮编号</a:t>
            </a:r>
            <a:r>
              <a:rPr lang="en-US" altLang="zh-CN" b="1" dirty="0" err="1">
                <a:solidFill>
                  <a:schemeClr val="bg1"/>
                </a:solidFill>
              </a:rPr>
              <a:t>rnd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r>
              <a:rPr lang="zh-CN" altLang="en-US" dirty="0">
                <a:solidFill>
                  <a:schemeClr val="bg1"/>
                </a:solidFill>
              </a:rPr>
              <a:t>单调增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  <a:r>
              <a:rPr lang="zh-CN" altLang="en-US" dirty="0">
                <a:solidFill>
                  <a:schemeClr val="bg1"/>
                </a:solidFill>
              </a:rPr>
              <a:t>后写胜出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  <a:r>
              <a:rPr lang="zh-CN" altLang="en-US" dirty="0">
                <a:solidFill>
                  <a:schemeClr val="bg1"/>
                </a:solidFill>
              </a:rPr>
              <a:t>全局唯一。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dirty="0" err="1">
                <a:solidFill>
                  <a:srgbClr val="FFC000"/>
                </a:solidFill>
              </a:rPr>
              <a:t>last_rnd</a:t>
            </a:r>
            <a:r>
              <a:rPr lang="zh-CN" altLang="en-US" dirty="0">
                <a:solidFill>
                  <a:srgbClr val="FFC000"/>
                </a:solidFill>
              </a:rPr>
              <a:t>：一个</a:t>
            </a:r>
            <a:r>
              <a:rPr lang="en-US" altLang="zh-CN" dirty="0">
                <a:solidFill>
                  <a:srgbClr val="FFC000"/>
                </a:solidFill>
              </a:rPr>
              <a:t>Acceptor</a:t>
            </a:r>
            <a:r>
              <a:rPr lang="zh-CN" altLang="en-US" dirty="0">
                <a:solidFill>
                  <a:srgbClr val="FFC000"/>
                </a:solidFill>
              </a:rPr>
              <a:t>看到的最大</a:t>
            </a:r>
            <a:r>
              <a:rPr lang="en-US" altLang="zh-CN" dirty="0" err="1">
                <a:solidFill>
                  <a:srgbClr val="FFC000"/>
                </a:solidFill>
              </a:rPr>
              <a:t>rnd</a:t>
            </a:r>
            <a:r>
              <a:rPr lang="zh-CN" altLang="en-US" dirty="0">
                <a:solidFill>
                  <a:srgbClr val="FFC000"/>
                </a:solidFill>
              </a:rPr>
              <a:t>。</a:t>
            </a:r>
            <a:r>
              <a:rPr lang="en-US" altLang="zh-CN" dirty="0">
                <a:solidFill>
                  <a:srgbClr val="FFC000"/>
                </a:solidFill>
              </a:rPr>
              <a:t> </a:t>
            </a: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      //</a:t>
            </a:r>
            <a:r>
              <a:rPr lang="en-US" altLang="zh-CN" sz="1600" dirty="0">
                <a:solidFill>
                  <a:schemeClr val="bg1"/>
                </a:solidFill>
              </a:rPr>
              <a:t>Acceptor</a:t>
            </a:r>
            <a:r>
              <a:rPr lang="zh-CN" altLang="en-US" sz="1600" dirty="0">
                <a:solidFill>
                  <a:schemeClr val="bg1"/>
                </a:solidFill>
              </a:rPr>
              <a:t>记住这个值来识别哪个</a:t>
            </a:r>
            <a:r>
              <a:rPr lang="en-US" altLang="zh-CN" sz="1600" dirty="0">
                <a:solidFill>
                  <a:schemeClr val="bg1"/>
                </a:solidFill>
              </a:rPr>
              <a:t>proposer</a:t>
            </a:r>
            <a:r>
              <a:rPr lang="zh-CN" altLang="en-US" sz="1600" dirty="0">
                <a:solidFill>
                  <a:schemeClr val="bg1"/>
                </a:solidFill>
              </a:rPr>
              <a:t>可以写。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dirty="0">
                <a:solidFill>
                  <a:srgbClr val="FFC000"/>
                </a:solidFill>
              </a:rPr>
              <a:t>v</a:t>
            </a:r>
            <a:r>
              <a:rPr lang="zh-CN" altLang="en-US" dirty="0">
                <a:solidFill>
                  <a:srgbClr val="FFC000"/>
                </a:solidFill>
              </a:rPr>
              <a:t>：</a:t>
            </a:r>
            <a:r>
              <a:rPr lang="zh-CN" altLang="en-US" dirty="0">
                <a:solidFill>
                  <a:schemeClr val="bg1"/>
                </a:solidFill>
              </a:rPr>
              <a:t>一个</a:t>
            </a:r>
            <a:r>
              <a:rPr lang="en-US" altLang="zh-CN" dirty="0">
                <a:solidFill>
                  <a:schemeClr val="bg1"/>
                </a:solidFill>
              </a:rPr>
              <a:t>Acceptor</a:t>
            </a:r>
            <a:r>
              <a:rPr lang="zh-CN" altLang="en-US" dirty="0">
                <a:solidFill>
                  <a:schemeClr val="bg1"/>
                </a:solidFill>
              </a:rPr>
              <a:t>接受的值。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dirty="0" err="1">
                <a:solidFill>
                  <a:srgbClr val="FFC000"/>
                </a:solidFill>
              </a:rPr>
              <a:t>vrnd</a:t>
            </a:r>
            <a:r>
              <a:rPr lang="zh-CN" altLang="en-US" dirty="0">
                <a:solidFill>
                  <a:srgbClr val="FFC000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Acceptor</a:t>
            </a:r>
            <a:r>
              <a:rPr lang="zh-CN" altLang="en-US" dirty="0">
                <a:solidFill>
                  <a:schemeClr val="bg1"/>
                </a:solidFill>
              </a:rPr>
              <a:t>接受</a:t>
            </a:r>
            <a:r>
              <a:rPr lang="en-US" altLang="zh-CN" dirty="0">
                <a:solidFill>
                  <a:schemeClr val="bg1"/>
                </a:solidFill>
              </a:rPr>
              <a:t>v</a:t>
            </a:r>
            <a:r>
              <a:rPr lang="zh-CN" altLang="en-US" dirty="0">
                <a:solidFill>
                  <a:schemeClr val="bg1"/>
                </a:solidFill>
              </a:rPr>
              <a:t>的时候的</a:t>
            </a:r>
            <a:r>
              <a:rPr lang="en-US" altLang="zh-CN" dirty="0" err="1">
                <a:solidFill>
                  <a:schemeClr val="bg1"/>
                </a:solidFill>
              </a:rPr>
              <a:t>rnd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zh-CN" altLang="en-US" dirty="0">
                <a:solidFill>
                  <a:srgbClr val="FFFF00"/>
                </a:solidFill>
              </a:rPr>
              <a:t>一个值</a:t>
            </a:r>
            <a:r>
              <a:rPr lang="en-US" altLang="zh-CN" dirty="0">
                <a:solidFill>
                  <a:srgbClr val="FFFF00"/>
                </a:solidFill>
              </a:rPr>
              <a:t>v</a:t>
            </a:r>
            <a:r>
              <a:rPr lang="zh-CN" altLang="en-US" dirty="0">
                <a:solidFill>
                  <a:srgbClr val="FFFF00"/>
                </a:solidFill>
              </a:rPr>
              <a:t>被确定（达成共识）</a:t>
            </a:r>
            <a:r>
              <a:rPr lang="zh-CN" altLang="en-US" dirty="0">
                <a:solidFill>
                  <a:schemeClr val="bg1"/>
                </a:solidFill>
              </a:rPr>
              <a:t>：被大多数的</a:t>
            </a:r>
            <a:r>
              <a:rPr lang="en-US" altLang="zh-CN" dirty="0">
                <a:solidFill>
                  <a:schemeClr val="bg1"/>
                </a:solidFill>
              </a:rPr>
              <a:t>Acceptor</a:t>
            </a:r>
            <a:r>
              <a:rPr lang="zh-CN" altLang="en-US" dirty="0">
                <a:solidFill>
                  <a:schemeClr val="bg1"/>
                </a:solidFill>
              </a:rPr>
              <a:t>接受。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85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0888" y="242773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93774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CB6FAA-270E-4F63-9D7A-8C0445779B2C}"/>
              </a:ext>
            </a:extLst>
          </p:cNvPr>
          <p:cNvSpPr txBox="1"/>
          <p:nvPr/>
        </p:nvSpPr>
        <p:spPr>
          <a:xfrm>
            <a:off x="44624" y="843558"/>
            <a:ext cx="168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阶段</a:t>
            </a:r>
            <a:r>
              <a:rPr lang="en-US" altLang="zh-CN" sz="2000" b="1" dirty="0">
                <a:solidFill>
                  <a:srgbClr val="FFC000"/>
                </a:solidFill>
              </a:rPr>
              <a:t>1a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548680" y="3219822"/>
            <a:ext cx="6048672" cy="188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sz="1600" dirty="0">
                <a:solidFill>
                  <a:srgbClr val="FFC000"/>
                </a:solidFill>
              </a:rPr>
              <a:t>Acceptor</a:t>
            </a:r>
            <a:r>
              <a:rPr lang="zh-CN" altLang="en-US" sz="1600" dirty="0">
                <a:solidFill>
                  <a:srgbClr val="FFC000"/>
                </a:solidFill>
              </a:rPr>
              <a:t>：收到</a:t>
            </a:r>
            <a:r>
              <a:rPr lang="en-US" altLang="zh-CN" sz="1600" dirty="0">
                <a:solidFill>
                  <a:srgbClr val="FFC000"/>
                </a:solidFill>
              </a:rPr>
              <a:t>prepare</a:t>
            </a:r>
            <a:r>
              <a:rPr lang="zh-CN" altLang="en-US" sz="1600" dirty="0">
                <a:solidFill>
                  <a:srgbClr val="FFC000"/>
                </a:solidFill>
              </a:rPr>
              <a:t>请求，</a:t>
            </a:r>
            <a:endParaRPr lang="en-US" altLang="zh-CN" sz="1600" dirty="0">
              <a:solidFill>
                <a:srgbClr val="FFC000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如果请求中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比</a:t>
            </a:r>
            <a:r>
              <a:rPr lang="en-US" altLang="zh-CN" sz="1600" dirty="0">
                <a:solidFill>
                  <a:schemeClr val="bg1"/>
                </a:solidFill>
              </a:rPr>
              <a:t>Acceptor</a:t>
            </a:r>
            <a:r>
              <a:rPr lang="zh-CN" altLang="en-US" sz="1600" dirty="0">
                <a:solidFill>
                  <a:schemeClr val="bg1"/>
                </a:solidFill>
              </a:rPr>
              <a:t>的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小，则拒绝请求；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否则，将请求中的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保存到本地的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sz="1600" dirty="0">
                <a:solidFill>
                  <a:schemeClr val="bg1"/>
                </a:solidFill>
              </a:rPr>
              <a:t>     </a:t>
            </a:r>
            <a:r>
              <a:rPr lang="zh-CN" altLang="en-US" sz="1600" dirty="0">
                <a:solidFill>
                  <a:schemeClr val="bg1"/>
                </a:solidFill>
              </a:rPr>
              <a:t>从此这个</a:t>
            </a:r>
            <a:r>
              <a:rPr lang="en-US" altLang="zh-CN" sz="1600" dirty="0">
                <a:solidFill>
                  <a:schemeClr val="bg1"/>
                </a:solidFill>
              </a:rPr>
              <a:t>Acceptor</a:t>
            </a:r>
            <a:r>
              <a:rPr lang="zh-CN" altLang="en-US" sz="1600" dirty="0">
                <a:solidFill>
                  <a:schemeClr val="bg1"/>
                </a:solidFill>
              </a:rPr>
              <a:t>只接受带有这个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</a:rPr>
              <a:t>phase2</a:t>
            </a:r>
            <a:r>
              <a:rPr lang="zh-CN" altLang="en-US" sz="1600" dirty="0">
                <a:solidFill>
                  <a:schemeClr val="bg1"/>
                </a:solidFill>
              </a:rPr>
              <a:t>请求；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返回</a:t>
            </a:r>
            <a:r>
              <a:rPr lang="en-US" altLang="zh-CN" sz="1600" dirty="0">
                <a:solidFill>
                  <a:schemeClr val="bg1"/>
                </a:solidFill>
              </a:rPr>
              <a:t>promise</a:t>
            </a:r>
            <a:r>
              <a:rPr lang="zh-CN" altLang="en-US" sz="1600" dirty="0">
                <a:solidFill>
                  <a:schemeClr val="bg1"/>
                </a:solidFill>
              </a:rPr>
              <a:t>消息，带上自己之前的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和之前已接受的</a:t>
            </a:r>
            <a:r>
              <a:rPr lang="en-US" altLang="zh-CN" sz="1600" dirty="0">
                <a:solidFill>
                  <a:schemeClr val="bg1"/>
                </a:solidFill>
              </a:rPr>
              <a:t>v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8C549-81E1-425C-A5EB-D690D9CE9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94" b="61340"/>
          <a:stretch/>
        </p:blipFill>
        <p:spPr>
          <a:xfrm>
            <a:off x="620688" y="1266522"/>
            <a:ext cx="5184576" cy="1368152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3231F6CA-4DE3-4A7A-8B78-EF6F63F75AEF}"/>
              </a:ext>
            </a:extLst>
          </p:cNvPr>
          <p:cNvSpPr txBox="1"/>
          <p:nvPr/>
        </p:nvSpPr>
        <p:spPr>
          <a:xfrm>
            <a:off x="548680" y="2571750"/>
            <a:ext cx="5832648" cy="78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en-US" altLang="zh-CN" sz="1600" dirty="0">
                <a:solidFill>
                  <a:srgbClr val="FFC000"/>
                </a:solidFill>
              </a:rPr>
              <a:t>Proposer:</a:t>
            </a: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增加自己的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，发送</a:t>
            </a:r>
            <a:r>
              <a:rPr lang="en-US" altLang="zh-CN" sz="1600" dirty="0">
                <a:solidFill>
                  <a:schemeClr val="bg1"/>
                </a:solidFill>
              </a:rPr>
              <a:t>prepare</a:t>
            </a:r>
            <a:r>
              <a:rPr lang="zh-CN" altLang="en-US" sz="1600" dirty="0">
                <a:solidFill>
                  <a:schemeClr val="bg1"/>
                </a:solidFill>
              </a:rPr>
              <a:t>消息，带上自己的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4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9D1B6E-E690-4613-BC07-E800D031A479}"/>
              </a:ext>
            </a:extLst>
          </p:cNvPr>
          <p:cNvSpPr txBox="1"/>
          <p:nvPr/>
        </p:nvSpPr>
        <p:spPr>
          <a:xfrm>
            <a:off x="548680" y="2787774"/>
            <a:ext cx="6120680" cy="188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buClr>
                <a:schemeClr val="bg1"/>
              </a:buClr>
            </a:pPr>
            <a:r>
              <a:rPr lang="zh-CN" altLang="en-US" sz="1600" dirty="0">
                <a:solidFill>
                  <a:srgbClr val="FFC000"/>
                </a:solidFill>
              </a:rPr>
              <a:t>当</a:t>
            </a:r>
            <a:r>
              <a:rPr lang="en-US" altLang="zh-CN" sz="1600" dirty="0">
                <a:solidFill>
                  <a:srgbClr val="FFC000"/>
                </a:solidFill>
              </a:rPr>
              <a:t>Proposer</a:t>
            </a:r>
            <a:r>
              <a:rPr lang="zh-CN" altLang="en-US" sz="1600" dirty="0">
                <a:solidFill>
                  <a:srgbClr val="FFC000"/>
                </a:solidFill>
              </a:rPr>
              <a:t>收到</a:t>
            </a:r>
            <a:r>
              <a:rPr lang="en-US" altLang="zh-CN" sz="1600" dirty="0">
                <a:solidFill>
                  <a:srgbClr val="FFC000"/>
                </a:solidFill>
              </a:rPr>
              <a:t>Acceptor</a:t>
            </a:r>
            <a:r>
              <a:rPr lang="zh-CN" altLang="en-US" sz="1600" dirty="0">
                <a:solidFill>
                  <a:srgbClr val="FFC000"/>
                </a:solidFill>
              </a:rPr>
              <a:t>的应答</a:t>
            </a:r>
            <a:r>
              <a:rPr lang="en-US" altLang="zh-CN" sz="1600" dirty="0">
                <a:solidFill>
                  <a:srgbClr val="FFC000"/>
                </a:solidFill>
              </a:rPr>
              <a:t>:</a:t>
            </a: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如果应答中的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大于发出的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en-US" altLang="zh-CN" sz="1600" dirty="0">
                <a:solidFill>
                  <a:schemeClr val="bg1"/>
                </a:solidFill>
              </a:rPr>
              <a:t>: </a:t>
            </a:r>
            <a:r>
              <a:rPr lang="zh-CN" altLang="en-US" sz="1600" dirty="0">
                <a:solidFill>
                  <a:schemeClr val="bg1"/>
                </a:solidFill>
              </a:rPr>
              <a:t>退出。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从所有应答中选择</a:t>
            </a:r>
            <a:r>
              <a:rPr lang="en-US" altLang="zh-CN" sz="1600" dirty="0" err="1">
                <a:solidFill>
                  <a:schemeClr val="bg1"/>
                </a:solidFill>
              </a:rPr>
              <a:t>vrnd</a:t>
            </a:r>
            <a:r>
              <a:rPr lang="zh-CN" altLang="en-US" sz="1600" dirty="0">
                <a:solidFill>
                  <a:schemeClr val="bg1"/>
                </a:solidFill>
              </a:rPr>
              <a:t>最大的</a:t>
            </a:r>
            <a:r>
              <a:rPr lang="en-US" altLang="zh-CN" sz="1600" dirty="0">
                <a:solidFill>
                  <a:schemeClr val="bg1"/>
                </a:solidFill>
              </a:rPr>
              <a:t>v</a:t>
            </a:r>
            <a:r>
              <a:rPr lang="zh-CN" altLang="en-US" sz="1600" dirty="0">
                <a:solidFill>
                  <a:schemeClr val="bg1"/>
                </a:solidFill>
              </a:rPr>
              <a:t>：不能改变（可能）已确定的值。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如果所有应答的</a:t>
            </a:r>
            <a:r>
              <a:rPr lang="en-US" altLang="zh-CN" sz="1600" dirty="0">
                <a:solidFill>
                  <a:schemeClr val="bg1"/>
                </a:solidFill>
              </a:rPr>
              <a:t>v</a:t>
            </a:r>
            <a:r>
              <a:rPr lang="zh-CN" altLang="en-US" sz="1600" dirty="0">
                <a:solidFill>
                  <a:schemeClr val="bg1"/>
                </a:solidFill>
              </a:rPr>
              <a:t>都是空，可以选择自己要写入</a:t>
            </a:r>
            <a:r>
              <a:rPr lang="en-US" altLang="zh-CN" sz="1600" dirty="0">
                <a:solidFill>
                  <a:schemeClr val="bg1"/>
                </a:solidFill>
              </a:rPr>
              <a:t>v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latinLnBrk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如果应答不够多数派，退出。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8C549-81E1-425C-A5EB-D690D9CE9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94" b="61340"/>
          <a:stretch/>
        </p:blipFill>
        <p:spPr>
          <a:xfrm>
            <a:off x="620688" y="1310983"/>
            <a:ext cx="5184576" cy="1368152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3248413B-BD7D-4D1A-A026-6E8CA22D2EF0}"/>
              </a:ext>
            </a:extLst>
          </p:cNvPr>
          <p:cNvSpPr txBox="1"/>
          <p:nvPr/>
        </p:nvSpPr>
        <p:spPr>
          <a:xfrm>
            <a:off x="44624" y="843558"/>
            <a:ext cx="1710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阶段</a:t>
            </a:r>
            <a:r>
              <a:rPr lang="en-US" altLang="zh-CN" sz="2000" b="1" dirty="0">
                <a:solidFill>
                  <a:srgbClr val="FFC000"/>
                </a:solidFill>
              </a:rPr>
              <a:t>1b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3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44C1AB-C91C-4125-BF9E-907E67289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9" b="59184"/>
          <a:stretch/>
        </p:blipFill>
        <p:spPr>
          <a:xfrm>
            <a:off x="666841" y="1347614"/>
            <a:ext cx="5328592" cy="1440160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173A8992-6DD0-4736-9A3B-D0CAB3323BCD}"/>
              </a:ext>
            </a:extLst>
          </p:cNvPr>
          <p:cNvSpPr txBox="1"/>
          <p:nvPr/>
        </p:nvSpPr>
        <p:spPr>
          <a:xfrm>
            <a:off x="44624" y="843558"/>
            <a:ext cx="168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C000"/>
                </a:solidFill>
              </a:rPr>
              <a:t>Paxos</a:t>
            </a:r>
            <a:r>
              <a:rPr lang="zh-CN" altLang="en-US" sz="2000" b="1" dirty="0">
                <a:solidFill>
                  <a:srgbClr val="FFC000"/>
                </a:solidFill>
              </a:rPr>
              <a:t>阶段</a:t>
            </a:r>
            <a:r>
              <a:rPr lang="en-US" altLang="zh-CN" sz="2000" b="1" dirty="0">
                <a:solidFill>
                  <a:srgbClr val="FFC000"/>
                </a:solidFill>
              </a:rPr>
              <a:t>2a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1E8B409-8AA0-4D90-9420-4CE0D88F21B9}"/>
              </a:ext>
            </a:extLst>
          </p:cNvPr>
          <p:cNvSpPr txBox="1"/>
          <p:nvPr/>
        </p:nvSpPr>
        <p:spPr>
          <a:xfrm>
            <a:off x="404664" y="3480559"/>
            <a:ext cx="63367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Acceptor</a:t>
            </a:r>
            <a:r>
              <a:rPr lang="zh-CN" altLang="en-US" sz="1600" dirty="0">
                <a:solidFill>
                  <a:srgbClr val="FFC000"/>
                </a:solidFill>
              </a:rPr>
              <a:t>：</a:t>
            </a:r>
            <a:endParaRPr lang="en-US" altLang="zh-CN" sz="1600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拒绝 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不等于自己的 </a:t>
            </a: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zh-CN" altLang="en-US" sz="1600" dirty="0">
                <a:solidFill>
                  <a:schemeClr val="bg1"/>
                </a:solidFill>
              </a:rPr>
              <a:t>的请求（已经</a:t>
            </a:r>
            <a:r>
              <a:rPr lang="en-US" altLang="zh-CN" sz="1600" dirty="0">
                <a:solidFill>
                  <a:schemeClr val="bg1"/>
                </a:solidFill>
              </a:rPr>
              <a:t>promise</a:t>
            </a:r>
            <a:r>
              <a:rPr lang="zh-CN" altLang="en-US" sz="1600" dirty="0">
                <a:solidFill>
                  <a:schemeClr val="bg1"/>
                </a:solidFill>
              </a:rPr>
              <a:t>更大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zh-CN" altLang="en-US" sz="1600" dirty="0">
                <a:solidFill>
                  <a:schemeClr val="bg1"/>
                </a:solidFill>
              </a:rPr>
              <a:t>）；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将 </a:t>
            </a:r>
            <a:r>
              <a:rPr lang="en-US" altLang="zh-CN" sz="1600" dirty="0">
                <a:solidFill>
                  <a:schemeClr val="bg1"/>
                </a:solidFill>
              </a:rPr>
              <a:t>Accept</a:t>
            </a:r>
            <a:r>
              <a:rPr lang="zh-CN" altLang="en-US" sz="1600" dirty="0">
                <a:solidFill>
                  <a:schemeClr val="bg1"/>
                </a:solidFill>
              </a:rPr>
              <a:t>中的 </a:t>
            </a:r>
            <a:r>
              <a:rPr lang="en-US" altLang="zh-CN" sz="1600" dirty="0">
                <a:solidFill>
                  <a:schemeClr val="bg1"/>
                </a:solidFill>
              </a:rPr>
              <a:t>v </a:t>
            </a:r>
            <a:r>
              <a:rPr lang="zh-CN" altLang="en-US" sz="1600" dirty="0">
                <a:solidFill>
                  <a:schemeClr val="bg1"/>
                </a:solidFill>
              </a:rPr>
              <a:t>写入本地，记此 </a:t>
            </a:r>
            <a:r>
              <a:rPr lang="en-US" altLang="zh-CN" sz="1600" dirty="0">
                <a:solidFill>
                  <a:schemeClr val="bg1"/>
                </a:solidFill>
              </a:rPr>
              <a:t>v </a:t>
            </a:r>
            <a:r>
              <a:rPr lang="zh-CN" altLang="en-US" sz="1600" dirty="0">
                <a:solidFill>
                  <a:schemeClr val="bg1"/>
                </a:solidFill>
              </a:rPr>
              <a:t>为“已接受的值”；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bg1"/>
                </a:solidFill>
              </a:rPr>
              <a:t>last_rnd</a:t>
            </a:r>
            <a:r>
              <a:rPr lang="en-US" altLang="zh-CN" sz="1600" dirty="0">
                <a:solidFill>
                  <a:schemeClr val="bg1"/>
                </a:solidFill>
              </a:rPr>
              <a:t>==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确保没有其他 </a:t>
            </a:r>
            <a:r>
              <a:rPr lang="en-US" altLang="zh-CN" sz="1600" dirty="0">
                <a:solidFill>
                  <a:schemeClr val="bg1"/>
                </a:solidFill>
              </a:rPr>
              <a:t>Proposer </a:t>
            </a:r>
            <a:r>
              <a:rPr lang="zh-CN" altLang="en-US" sz="1600" dirty="0">
                <a:solidFill>
                  <a:schemeClr val="bg1"/>
                </a:solidFill>
              </a:rPr>
              <a:t>在此过程中写入过其他值。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B2D0C09A-BE09-478E-BC4A-B39DF3A90372}"/>
              </a:ext>
            </a:extLst>
          </p:cNvPr>
          <p:cNvSpPr txBox="1"/>
          <p:nvPr/>
        </p:nvSpPr>
        <p:spPr>
          <a:xfrm>
            <a:off x="404664" y="2851071"/>
            <a:ext cx="6192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Proposer</a:t>
            </a:r>
            <a:r>
              <a:rPr lang="zh-CN" altLang="en-US" sz="1600" dirty="0">
                <a:solidFill>
                  <a:srgbClr val="FFC000"/>
                </a:solidFill>
              </a:rPr>
              <a:t>：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发送</a:t>
            </a:r>
            <a:r>
              <a:rPr lang="en-US" altLang="zh-CN" sz="1600" dirty="0">
                <a:solidFill>
                  <a:schemeClr val="bg1"/>
                </a:solidFill>
              </a:rPr>
              <a:t>Accept</a:t>
            </a:r>
            <a:r>
              <a:rPr lang="zh-CN" altLang="en-US" sz="1600" dirty="0">
                <a:solidFill>
                  <a:schemeClr val="bg1"/>
                </a:solidFill>
              </a:rPr>
              <a:t>消息，带上 </a:t>
            </a:r>
            <a:r>
              <a:rPr lang="en-US" altLang="zh-CN" sz="1600" dirty="0" err="1">
                <a:solidFill>
                  <a:schemeClr val="bg1"/>
                </a:solidFill>
              </a:rPr>
              <a:t>rnd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和上一步选择的 </a:t>
            </a:r>
            <a:r>
              <a:rPr lang="en-US" altLang="zh-CN" sz="1600" dirty="0">
                <a:solidFill>
                  <a:schemeClr val="bg1"/>
                </a:solidFill>
              </a:rPr>
              <a:t>v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7024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cbb28c1b4fdb158b1d8d0aef17e51a6355c92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46728</TotalTime>
  <Words>2814</Words>
  <Application>Microsoft Office PowerPoint</Application>
  <PresentationFormat>Custom</PresentationFormat>
  <Paragraphs>437</Paragraphs>
  <Slides>60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맑은 고딕</vt:lpstr>
      <vt:lpstr>URWPalladioL-Roma</vt:lpstr>
      <vt:lpstr>宋体</vt:lpstr>
      <vt:lpstr>Arial</vt:lpstr>
      <vt:lpstr>Franklin Gothic Book</vt:lpstr>
      <vt:lpstr>Helvetica</vt:lpstr>
      <vt:lpstr>Symbol</vt:lpstr>
      <vt:lpstr>Tahoma</vt:lpstr>
      <vt:lpstr>Times New Roman</vt:lpstr>
      <vt:lpstr>Wingdings</vt:lpstr>
      <vt:lpstr>第一PPT，www.1ppt.com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粉笔手绘</dc:title>
  <dc:creator>第一PPT</dc:creator>
  <cp:keywords>www.1ppt.com</cp:keywords>
  <cp:lastModifiedBy>Wu Weigang</cp:lastModifiedBy>
  <cp:revision>3207</cp:revision>
  <dcterms:created xsi:type="dcterms:W3CDTF">2014-02-18T09:33:50Z</dcterms:created>
  <dcterms:modified xsi:type="dcterms:W3CDTF">2021-12-13T07:26:27Z</dcterms:modified>
</cp:coreProperties>
</file>